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4" r:id="rId1"/>
  </p:sldMasterIdLst>
  <p:notesMasterIdLst>
    <p:notesMasterId r:id="rId18"/>
  </p:notesMasterIdLst>
  <p:sldIdLst>
    <p:sldId id="269" r:id="rId2"/>
    <p:sldId id="257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</p:sldIdLst>
  <p:sldSz cx="24384000" cy="13716000"/>
  <p:notesSz cx="6858000" cy="9144000"/>
  <p:embeddedFontLst>
    <p:embeddedFont>
      <p:font typeface="Euclid Circular B Bold" panose="020B0804000000000000" pitchFamily="34" charset="-52"/>
      <p:bold r:id="rId19"/>
    </p:embeddedFont>
    <p:embeddedFont>
      <p:font typeface="Euclid Circular A" panose="020B0504000000000000" pitchFamily="34" charset="-52"/>
      <p:regular r:id="rId20"/>
    </p:embeddedFont>
    <p:embeddedFont>
      <p:font typeface="Euclid Circular A Bold" panose="020B0804000000000000" pitchFamily="34" charset="-52"/>
      <p:bold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Euclid Circular B Medium" panose="020B0604000000000000" pitchFamily="34" charset="-52"/>
      <p:regular r:id="rId26"/>
    </p:embeddedFont>
    <p:embeddedFont>
      <p:font typeface="TT Norms Bold" panose="02000803040000020004" pitchFamily="50" charset="-52"/>
      <p:bold r:id="rId27"/>
    </p:embeddedFont>
    <p:embeddedFont>
      <p:font typeface="Merriweather Sans" panose="020B0604020202020204" charset="0"/>
      <p:regular r:id="rId28"/>
      <p:bold r:id="rId29"/>
      <p:italic r:id="rId30"/>
      <p:boldItalic r:id="rId31"/>
    </p:embeddedFont>
    <p:embeddedFont>
      <p:font typeface="Euclid Circular A Light" panose="020B0304000000000000" pitchFamily="34" charset="-52"/>
      <p:regular r:id="rId32"/>
    </p:embeddedFont>
    <p:embeddedFont>
      <p:font typeface="Euclid Circular A Medium" panose="020B0604000000000000" pitchFamily="34" charset="-52"/>
      <p:regular r:id="rId33"/>
    </p:embeddedFont>
    <p:embeddedFont>
      <p:font typeface="Helvetica Neue Light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Yu Gothic UI Semibold" panose="020B0700000000000000" pitchFamily="34" charset="-128"/>
      <p:bold r:id="rId42"/>
    </p:embeddedFont>
    <p:embeddedFont>
      <p:font typeface="Euclid Circular B Light Italic" panose="020B0304000000000000" pitchFamily="34" charset="-52"/>
      <p:regular r:id="rId43"/>
    </p:embeddedFont>
    <p:embeddedFont>
      <p:font typeface="Helvetica" panose="020B0604020202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6C4692E-0540-4A71-842D-8DCB596D121E}">
          <p14:sldIdLst>
            <p14:sldId id="269"/>
            <p14:sldId id="257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AFB"/>
    <a:srgbClr val="BFFF2F"/>
    <a:srgbClr val="1C1C1C"/>
    <a:srgbClr val="DCDCDC"/>
    <a:srgbClr val="CCFF5B"/>
    <a:srgbClr val="E0FA8C"/>
    <a:srgbClr val="0D0D1D"/>
    <a:srgbClr val="15152D"/>
    <a:srgbClr val="66FF99"/>
    <a:srgbClr val="2B1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4" autoAdjust="0"/>
    <p:restoredTop sz="96395" autoAdjust="0"/>
  </p:normalViewPr>
  <p:slideViewPr>
    <p:cSldViewPr snapToGrid="0">
      <p:cViewPr>
        <p:scale>
          <a:sx n="50" d="100"/>
          <a:sy n="50" d="100"/>
        </p:scale>
        <p:origin x="78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07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80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98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81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462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773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92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182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81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42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3 шт.">
  <p:cSld name="Фото — 3 шт.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2362780" y="7028780"/>
            <a:ext cx="4219281" cy="298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pic" idx="3"/>
          </p:nvPr>
        </p:nvSpPr>
        <p:spPr>
          <a:xfrm>
            <a:off x="12367697" y="3703587"/>
            <a:ext cx="4219281" cy="298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4"/>
          </p:nvPr>
        </p:nvSpPr>
        <p:spPr>
          <a:xfrm>
            <a:off x="7801942" y="3703587"/>
            <a:ext cx="4219281" cy="630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8053089" y="8032277"/>
            <a:ext cx="8277822" cy="59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8053089" y="6202536"/>
            <a:ext cx="8277822" cy="88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">
  <p:cSld name="Фото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S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09448" y="388794"/>
            <a:ext cx="1884055" cy="18802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>
  <p:cSld name="Заголовок и подзаголовок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9087817" y="4936721"/>
            <a:ext cx="6208369" cy="195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Helvetica Neue Light"/>
              <a:buNone/>
              <a:defRPr sz="1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9087817" y="6948413"/>
            <a:ext cx="6208369" cy="67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996400" y="9453609"/>
            <a:ext cx="383664" cy="3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>
  <p:cSld name="Заголовок — по центру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9087817" y="5878524"/>
            <a:ext cx="6208369" cy="195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Helvetica Neue Light"/>
              <a:buNone/>
              <a:defRPr sz="1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996400" y="9453609"/>
            <a:ext cx="383664" cy="3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125" tIns="30125" rIns="30125" bIns="301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676404" y="730256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676404" y="3651250"/>
            <a:ext cx="21031202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2172991" y="12802244"/>
            <a:ext cx="534611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676404" y="730256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676404" y="3651250"/>
            <a:ext cx="21031202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22172991" y="12802244"/>
            <a:ext cx="534611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053089" y="4296295"/>
            <a:ext cx="8277822" cy="261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053089" y="6978550"/>
            <a:ext cx="8277822" cy="89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горизонтально">
  <p:cSld name="Фото — горизонтально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pic" idx="2"/>
          </p:nvPr>
        </p:nvSpPr>
        <p:spPr>
          <a:xfrm>
            <a:off x="8319306" y="3502669"/>
            <a:ext cx="7735346" cy="46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8053089" y="8314655"/>
            <a:ext cx="8277822" cy="112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8053089" y="9479977"/>
            <a:ext cx="8277822" cy="8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970974" y="10313789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>
  <p:cSld name="Заголовок — по центру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053089" y="5552032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 — вертикально">
  <p:cSld name="Фото — вертикально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2362780" y="3502669"/>
            <a:ext cx="4219281" cy="650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7801942" y="3502669"/>
            <a:ext cx="4219281" cy="315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 Light"/>
              <a:buNone/>
              <a:defRPr sz="8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801942" y="6767586"/>
            <a:ext cx="4219281" cy="324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вверху">
  <p:cSld name="Заголовок — вверху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801942" y="3351981"/>
            <a:ext cx="8780119" cy="17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801942" y="3351981"/>
            <a:ext cx="8780119" cy="17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801942" y="5059784"/>
            <a:ext cx="8780119" cy="497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pic" idx="2"/>
          </p:nvPr>
        </p:nvSpPr>
        <p:spPr>
          <a:xfrm>
            <a:off x="12362780" y="5059784"/>
            <a:ext cx="4219281" cy="497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7801942" y="3351981"/>
            <a:ext cx="8780119" cy="170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7801942" y="5059784"/>
            <a:ext cx="4219281" cy="497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9575" algn="l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•"/>
              <a:defRPr sz="3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801942" y="4004964"/>
            <a:ext cx="8780119" cy="570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/>
          <a:lstStyle>
            <a:lvl1pPr marL="457200" marR="0" lvl="0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970974" y="10318812"/>
            <a:ext cx="432005" cy="44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56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676404" y="730256"/>
            <a:ext cx="21031202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676404" y="3651250"/>
            <a:ext cx="21031202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2172991" y="12802244"/>
            <a:ext cx="534611" cy="55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allsdesk.com/wp-content/uploads/2016/02/black-abstract-wallpapers-1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  <a14:imgEffect>
                      <a14:brightnessContrast bright="-6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47626" y="2591575"/>
            <a:ext cx="10469662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96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ВЛАДИМИР</a:t>
            </a:r>
          </a:p>
          <a:p>
            <a:pPr>
              <a:lnSpc>
                <a:spcPct val="80000"/>
              </a:lnSpc>
            </a:pPr>
            <a:r>
              <a:rPr lang="ru-RU" sz="96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САМОХВАЛОВ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47626" y="11804127"/>
            <a:ext cx="4376974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rgbClr val="BC8AFB"/>
                </a:solidFill>
                <a:latin typeface="Euclid Circular B Medium" panose="020B0604000000000000" pitchFamily="34" charset="-52"/>
              </a:rPr>
              <a:t>MYPROXY</a:t>
            </a:r>
          </a:p>
          <a:p>
            <a:pPr>
              <a:lnSpc>
                <a:spcPct val="80000"/>
              </a:lnSpc>
            </a:pPr>
            <a:r>
              <a:rPr lang="ru-RU" sz="2000" b="1" dirty="0">
                <a:solidFill>
                  <a:srgbClr val="BC8AFB"/>
                </a:solidFill>
                <a:latin typeface="Euclid Circular B Medium" panose="020B0604000000000000" pitchFamily="34" charset="-52"/>
              </a:rPr>
              <a:t>Аутентичный Интернет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0" y="10223001"/>
            <a:ext cx="3463788" cy="346378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3" y="11867518"/>
            <a:ext cx="2203711" cy="8596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090" y="2591575"/>
            <a:ext cx="6061710" cy="6061710"/>
          </a:xfrm>
          <a:prstGeom prst="rect">
            <a:avLst/>
          </a:prstGeom>
          <a:effectLst>
            <a:outerShdw blurRad="254000" dist="50800" dir="5400000" algn="ctr" rotWithShape="0">
              <a:srgbClr val="000000">
                <a:alpha val="39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15750646" y="3734159"/>
            <a:ext cx="6267450" cy="8324491"/>
          </a:xfrm>
          <a:prstGeom prst="rect">
            <a:avLst/>
          </a:prstGeom>
          <a:noFill/>
          <a:ln w="76200">
            <a:solidFill>
              <a:srgbClr val="BC8A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7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Овал 93"/>
          <p:cNvSpPr/>
          <p:nvPr/>
        </p:nvSpPr>
        <p:spPr>
          <a:xfrm>
            <a:off x="19838919" y="1833703"/>
            <a:ext cx="4707089" cy="4707089"/>
          </a:xfrm>
          <a:prstGeom prst="ellipse">
            <a:avLst/>
          </a:prstGeom>
          <a:solidFill>
            <a:schemeClr val="bg1"/>
          </a:solidFill>
          <a:ln w="76200">
            <a:solidFill>
              <a:srgbClr val="BFF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latin typeface="Euclid Circular A Light" panose="020B0304000000000000" pitchFamily="34" charset="-52"/>
              </a:rPr>
              <a:t>9</a:t>
            </a:r>
            <a:r>
              <a:rPr lang="ru-RU" sz="7200" b="1" dirty="0" smtClean="0">
                <a:latin typeface="Euclid Circular A Light" panose="020B0304000000000000" pitchFamily="34" charset="-52"/>
              </a:rPr>
              <a:t>. </a:t>
            </a:r>
            <a:r>
              <a:rPr lang="ru-RU" sz="7200" b="1" dirty="0" smtClean="0"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408958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Euclid Circular B Light Italic" panose="020B0304000000000000" pitchFamily="34" charset="-52"/>
              </a:rPr>
              <a:t>+</a:t>
            </a:r>
            <a:r>
              <a:rPr lang="ru-RU" sz="287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Euclid Circular B Light Italic" panose="020B0304000000000000" pitchFamily="34" charset="-52"/>
              </a:rPr>
              <a:t>2</a:t>
            </a:r>
            <a:endParaRPr lang="ru-RU" sz="28700" dirty="0">
              <a:solidFill>
                <a:schemeClr val="bg2">
                  <a:lumMod val="20000"/>
                  <a:lumOff val="80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Стационарность </a:t>
            </a:r>
          </a:p>
          <a:p>
            <a:r>
              <a:rPr lang="ru-RU" sz="4400" dirty="0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и мобильность: </a:t>
            </a:r>
            <a:endParaRPr lang="ru-RU" sz="4400" dirty="0">
              <a:solidFill>
                <a:schemeClr val="tx1"/>
              </a:solidFill>
              <a:latin typeface="Euclid Circular A Bold" panose="020B0804000000000000" pitchFamily="3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23423" y="7303894"/>
            <a:ext cx="795247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eaLnBrk="1" hangingPunct="1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устанавливается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стационарно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у пользователя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, что обеспечивает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надежную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многофакторную сетевую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идентификацию</a:t>
            </a:r>
          </a:p>
          <a:p>
            <a:pPr marL="342900" indent="-342900" defTabSz="914400" eaLnBrk="1" hangingPunct="1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сочетает надежность стационарности и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удобства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мобильности</a:t>
            </a:r>
          </a:p>
          <a:p>
            <a:pPr marL="342900" indent="-342900" defTabSz="914400" eaLnBrk="1" hangingPunct="1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мобильные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устройства пользователя аутентифицируются на его личном сервере </a:t>
            </a:r>
            <a:r>
              <a:rPr lang="ru-RU" altLang="ru-RU" sz="2400" dirty="0" err="1">
                <a:solidFill>
                  <a:schemeClr val="tx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, распоряжения с мобильных устройств отправляются через стационарный </a:t>
            </a:r>
            <a:r>
              <a:rPr lang="ru-RU" altLang="ru-RU" sz="2400" dirty="0" err="1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MyProxy</a:t>
            </a:r>
            <a:endParaRPr lang="ru-RU" altLang="ru-RU" sz="2400" dirty="0">
              <a:solidFill>
                <a:schemeClr val="tx1"/>
              </a:solidFill>
              <a:latin typeface="Euclid Circular A Medium" panose="020B0604000000000000" pitchFamily="34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36" name="Прямоугольник 135"/>
          <p:cNvSpPr/>
          <p:nvPr/>
        </p:nvSpPr>
        <p:spPr>
          <a:xfrm>
            <a:off x="2069696" y="6411609"/>
            <a:ext cx="10141354" cy="5816444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7" name="Прямоугольник 206"/>
          <p:cNvSpPr/>
          <p:nvPr/>
        </p:nvSpPr>
        <p:spPr>
          <a:xfrm>
            <a:off x="11113741" y="10616685"/>
            <a:ext cx="5866588" cy="2862322"/>
          </a:xfrm>
          <a:prstGeom prst="rect">
            <a:avLst/>
          </a:prstGeom>
          <a:solidFill>
            <a:srgbClr val="BC8AFB"/>
          </a:solidFill>
        </p:spPr>
        <p:txBody>
          <a:bodyPr wrap="square">
            <a:spAutoFit/>
          </a:bodyPr>
          <a:lstStyle/>
          <a:p>
            <a:pPr marL="252000" lvl="3">
              <a:spcBef>
                <a:spcPts val="1800"/>
              </a:spcBef>
              <a:spcAft>
                <a:spcPts val="1800"/>
              </a:spcAft>
            </a:pPr>
            <a:endParaRPr lang="ru-RU" altLang="ru-RU" sz="2000" dirty="0" smtClean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252000" lvl="3">
              <a:spcBef>
                <a:spcPts val="1800"/>
              </a:spcBef>
              <a:spcAft>
                <a:spcPts val="1800"/>
              </a:spcAft>
            </a:pP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Синхронизация данных между всеми устройствами пользователя производится сервером </a:t>
            </a:r>
            <a:r>
              <a:rPr lang="ru-RU" altLang="ru-RU" sz="2000" dirty="0" err="1">
                <a:solidFill>
                  <a:schemeClr val="bg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 без использования "услуг" внешних </a:t>
            </a:r>
            <a:r>
              <a:rPr lang="ru-RU" altLang="ru-RU" sz="20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серверов</a:t>
            </a:r>
            <a:endParaRPr lang="ru-RU" altLang="ru-RU" sz="20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252000" lvl="3">
              <a:spcBef>
                <a:spcPts val="1800"/>
              </a:spcBef>
              <a:spcAft>
                <a:spcPts val="1800"/>
              </a:spcAft>
            </a:pPr>
            <a:endParaRPr lang="ru-RU" altLang="ru-RU" sz="20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</p:txBody>
      </p:sp>
      <p:sp>
        <p:nvSpPr>
          <p:cNvPr id="47" name="Овал 46"/>
          <p:cNvSpPr/>
          <p:nvPr/>
        </p:nvSpPr>
        <p:spPr>
          <a:xfrm>
            <a:off x="15835246" y="788573"/>
            <a:ext cx="4707089" cy="4707089"/>
          </a:xfrm>
          <a:prstGeom prst="ellipse">
            <a:avLst/>
          </a:prstGeom>
          <a:solidFill>
            <a:schemeClr val="bg1"/>
          </a:solidFill>
          <a:ln w="76200">
            <a:solidFill>
              <a:srgbClr val="BFF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10976130" y="1125203"/>
            <a:ext cx="5268608" cy="5268608"/>
          </a:xfrm>
          <a:prstGeom prst="ellipse">
            <a:avLst/>
          </a:prstGeom>
          <a:solidFill>
            <a:schemeClr val="bg1"/>
          </a:solidFill>
          <a:ln w="76200">
            <a:solidFill>
              <a:srgbClr val="BFF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/>
          <p:cNvCxnSpPr>
            <a:stCxn id="65" idx="3"/>
            <a:endCxn id="66" idx="1"/>
          </p:cNvCxnSpPr>
          <p:nvPr/>
        </p:nvCxnSpPr>
        <p:spPr>
          <a:xfrm flipV="1">
            <a:off x="17066958" y="6896133"/>
            <a:ext cx="1149433" cy="340217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>
            <a:stCxn id="65" idx="2"/>
            <a:endCxn id="67" idx="0"/>
          </p:cNvCxnSpPr>
          <p:nvPr/>
        </p:nvCxnSpPr>
        <p:spPr>
          <a:xfrm flipH="1">
            <a:off x="15867683" y="7899733"/>
            <a:ext cx="535892" cy="641789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>
            <a:stCxn id="65" idx="2"/>
            <a:endCxn id="70" idx="1"/>
          </p:cNvCxnSpPr>
          <p:nvPr/>
        </p:nvCxnSpPr>
        <p:spPr>
          <a:xfrm>
            <a:off x="16403575" y="7899733"/>
            <a:ext cx="1023205" cy="843965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>
            <a:stCxn id="66" idx="2"/>
            <a:endCxn id="70" idx="3"/>
          </p:cNvCxnSpPr>
          <p:nvPr/>
        </p:nvCxnSpPr>
        <p:spPr>
          <a:xfrm flipH="1">
            <a:off x="18753546" y="7559516"/>
            <a:ext cx="126228" cy="1184182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>
            <a:stCxn id="66" idx="3"/>
            <a:endCxn id="71" idx="0"/>
          </p:cNvCxnSpPr>
          <p:nvPr/>
        </p:nvCxnSpPr>
        <p:spPr>
          <a:xfrm>
            <a:off x="19543157" y="6896133"/>
            <a:ext cx="921432" cy="1565929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>
            <a:stCxn id="68" idx="3"/>
            <a:endCxn id="71" idx="2"/>
          </p:cNvCxnSpPr>
          <p:nvPr/>
        </p:nvCxnSpPr>
        <p:spPr>
          <a:xfrm flipV="1">
            <a:off x="19248329" y="9788828"/>
            <a:ext cx="1216260" cy="1068641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stCxn id="68" idx="1"/>
            <a:endCxn id="67" idx="2"/>
          </p:cNvCxnSpPr>
          <p:nvPr/>
        </p:nvCxnSpPr>
        <p:spPr>
          <a:xfrm flipH="1" flipV="1">
            <a:off x="15867683" y="9868288"/>
            <a:ext cx="2053880" cy="989181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71" idx="1"/>
            <a:endCxn id="70" idx="3"/>
          </p:cNvCxnSpPr>
          <p:nvPr/>
        </p:nvCxnSpPr>
        <p:spPr>
          <a:xfrm flipH="1" flipV="1">
            <a:off x="18753546" y="8743698"/>
            <a:ext cx="1047660" cy="381747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stCxn id="67" idx="3"/>
            <a:endCxn id="70" idx="2"/>
          </p:cNvCxnSpPr>
          <p:nvPr/>
        </p:nvCxnSpPr>
        <p:spPr>
          <a:xfrm>
            <a:off x="16531066" y="9204905"/>
            <a:ext cx="1559097" cy="202176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67" idx="3"/>
            <a:endCxn id="70" idx="1"/>
          </p:cNvCxnSpPr>
          <p:nvPr/>
        </p:nvCxnSpPr>
        <p:spPr>
          <a:xfrm flipV="1">
            <a:off x="16531066" y="8743698"/>
            <a:ext cx="895714" cy="461207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>
            <a:stCxn id="66" idx="1"/>
            <a:endCxn id="70" idx="0"/>
          </p:cNvCxnSpPr>
          <p:nvPr/>
        </p:nvCxnSpPr>
        <p:spPr>
          <a:xfrm flipH="1">
            <a:off x="18090163" y="6896133"/>
            <a:ext cx="126228" cy="1184182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71" idx="0"/>
            <a:endCxn id="65" idx="3"/>
          </p:cNvCxnSpPr>
          <p:nvPr/>
        </p:nvCxnSpPr>
        <p:spPr>
          <a:xfrm flipH="1" flipV="1">
            <a:off x="17066958" y="7236350"/>
            <a:ext cx="3397631" cy="1225712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68" idx="1"/>
            <a:endCxn id="65" idx="2"/>
          </p:cNvCxnSpPr>
          <p:nvPr/>
        </p:nvCxnSpPr>
        <p:spPr>
          <a:xfrm flipH="1" flipV="1">
            <a:off x="16403575" y="7899733"/>
            <a:ext cx="1517988" cy="2957736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1068977" y="10431163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Euclid Circular A Light" panose="020B0304000000000000" pitchFamily="34" charset="-52"/>
              </a:rPr>
              <a:t>servers</a:t>
            </a:r>
            <a:endParaRPr lang="ru-RU" sz="3600" dirty="0">
              <a:solidFill>
                <a:schemeClr val="tx1"/>
              </a:solidFill>
              <a:latin typeface="Euclid Circular A Light" panose="020B0304000000000000" pitchFamily="34" charset="-5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379315" y="5569710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Euclid Circular A Light" panose="020B0304000000000000" pitchFamily="34" charset="-52"/>
              </a:rPr>
              <a:t>users</a:t>
            </a:r>
            <a:endParaRPr lang="ru-RU" sz="3600" dirty="0">
              <a:solidFill>
                <a:schemeClr val="tx1"/>
              </a:solidFill>
              <a:latin typeface="Euclid Circular A Light" panose="020B0304000000000000" pitchFamily="34" charset="-52"/>
            </a:endParaRPr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665" y="2069123"/>
            <a:ext cx="1697896" cy="1697896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192" y="6572967"/>
            <a:ext cx="1326766" cy="1326766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391" y="6232750"/>
            <a:ext cx="1326766" cy="1326766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300" y="8541522"/>
            <a:ext cx="1326766" cy="1326766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563" y="10194086"/>
            <a:ext cx="1326766" cy="1326766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780" y="8080315"/>
            <a:ext cx="1326766" cy="1326766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206" y="8462062"/>
            <a:ext cx="1326766" cy="1326766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809" y="1706323"/>
            <a:ext cx="1297948" cy="1297948"/>
          </a:xfrm>
          <a:prstGeom prst="rect">
            <a:avLst/>
          </a:prstGeom>
        </p:spPr>
      </p:pic>
      <p:pic>
        <p:nvPicPr>
          <p:cNvPr id="74" name="Рисунок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375" y="2107516"/>
            <a:ext cx="1795759" cy="1795759"/>
          </a:xfrm>
          <a:prstGeom prst="rect">
            <a:avLst/>
          </a:pr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705" y="4029767"/>
            <a:ext cx="1243443" cy="1243443"/>
          </a:xfrm>
          <a:prstGeom prst="rect">
            <a:avLst/>
          </a:prstGeom>
        </p:spPr>
      </p:pic>
      <p:pic>
        <p:nvPicPr>
          <p:cNvPr id="76" name="Рисунок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791" y="3759507"/>
            <a:ext cx="1243443" cy="1243443"/>
          </a:xfrm>
          <a:prstGeom prst="rect">
            <a:avLst/>
          </a:prstGeom>
        </p:spPr>
      </p:pic>
      <p:pic>
        <p:nvPicPr>
          <p:cNvPr id="77" name="Рисунок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693" y="4440646"/>
            <a:ext cx="1243443" cy="1243443"/>
          </a:xfrm>
          <a:prstGeom prst="rect">
            <a:avLst/>
          </a:prstGeom>
        </p:spPr>
      </p:pic>
      <p:cxnSp>
        <p:nvCxnSpPr>
          <p:cNvPr id="78" name="Прямая со стрелкой 77"/>
          <p:cNvCxnSpPr>
            <a:stCxn id="75" idx="2"/>
            <a:endCxn id="65" idx="1"/>
          </p:cNvCxnSpPr>
          <p:nvPr/>
        </p:nvCxnSpPr>
        <p:spPr>
          <a:xfrm>
            <a:off x="14832427" y="5273210"/>
            <a:ext cx="907765" cy="1963140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>
            <a:stCxn id="73" idx="2"/>
            <a:endCxn id="76" idx="0"/>
          </p:cNvCxnSpPr>
          <p:nvPr/>
        </p:nvCxnSpPr>
        <p:spPr>
          <a:xfrm>
            <a:off x="18001783" y="3004271"/>
            <a:ext cx="808730" cy="755236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>
            <a:stCxn id="76" idx="2"/>
            <a:endCxn id="66" idx="1"/>
          </p:cNvCxnSpPr>
          <p:nvPr/>
        </p:nvCxnSpPr>
        <p:spPr>
          <a:xfrm flipH="1">
            <a:off x="18216391" y="5002950"/>
            <a:ext cx="594122" cy="1893183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stCxn id="77" idx="1"/>
            <a:endCxn id="71" idx="0"/>
          </p:cNvCxnSpPr>
          <p:nvPr/>
        </p:nvCxnSpPr>
        <p:spPr>
          <a:xfrm flipH="1">
            <a:off x="20464589" y="5062368"/>
            <a:ext cx="476104" cy="3399694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>
            <a:stCxn id="74" idx="2"/>
            <a:endCxn id="77" idx="0"/>
          </p:cNvCxnSpPr>
          <p:nvPr/>
        </p:nvCxnSpPr>
        <p:spPr>
          <a:xfrm flipH="1">
            <a:off x="21562415" y="3903275"/>
            <a:ext cx="468840" cy="537371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6894623" y="4374234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270325" y="5434872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31" y="2293977"/>
            <a:ext cx="953534" cy="953534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958" y="3520233"/>
            <a:ext cx="859730" cy="859730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211" y="2390954"/>
            <a:ext cx="953534" cy="953534"/>
          </a:xfrm>
          <a:prstGeom prst="rect">
            <a:avLst/>
          </a:prstGeom>
        </p:spPr>
      </p:pic>
      <p:pic>
        <p:nvPicPr>
          <p:cNvPr id="91" name="Рисунок 9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904" y="3318625"/>
            <a:ext cx="859730" cy="859730"/>
          </a:xfrm>
          <a:prstGeom prst="rect">
            <a:avLst/>
          </a:prstGeom>
        </p:spPr>
      </p:pic>
      <p:cxnSp>
        <p:nvCxnSpPr>
          <p:cNvPr id="92" name="Прямая соединительная линия 91"/>
          <p:cNvCxnSpPr>
            <a:stCxn id="71" idx="2"/>
            <a:endCxn id="67" idx="2"/>
          </p:cNvCxnSpPr>
          <p:nvPr/>
        </p:nvCxnSpPr>
        <p:spPr>
          <a:xfrm flipH="1">
            <a:off x="15867683" y="9788828"/>
            <a:ext cx="4596906" cy="79460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2910447" y="4580024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2485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latin typeface="Euclid Circular A Light" panose="020B0304000000000000" pitchFamily="34" charset="-52"/>
              </a:rPr>
              <a:t>10</a:t>
            </a:r>
            <a:r>
              <a:rPr lang="ru-RU" sz="7200" b="1" dirty="0" smtClean="0">
                <a:latin typeface="Euclid Circular A Light" panose="020B0304000000000000" pitchFamily="34" charset="-52"/>
              </a:rPr>
              <a:t>. </a:t>
            </a:r>
            <a:r>
              <a:rPr lang="ru-RU" sz="7200" b="1" dirty="0" smtClean="0"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4192173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Euclid Circular B Light Italic" panose="020B0304000000000000" pitchFamily="34" charset="-52"/>
              </a:rPr>
              <a:t>+3</a:t>
            </a:r>
            <a:endParaRPr lang="ru-RU" sz="28700" dirty="0">
              <a:solidFill>
                <a:schemeClr val="bg2">
                  <a:lumMod val="20000"/>
                  <a:lumOff val="80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MyProxy</a:t>
            </a:r>
            <a:r>
              <a:rPr lang="en-US" sz="4400" dirty="0">
                <a:solidFill>
                  <a:schemeClr val="tx1"/>
                </a:solidFill>
                <a:latin typeface="Euclid Circular A Bold" panose="020B0804000000000000" pitchFamily="34" charset="-52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платежный</a:t>
            </a:r>
            <a:endParaRPr lang="en-US" sz="4400" dirty="0" smtClean="0">
              <a:solidFill>
                <a:schemeClr val="tx1"/>
              </a:solidFill>
              <a:latin typeface="Euclid Circular A Bold" panose="020B0804000000000000" pitchFamily="34" charset="-52"/>
            </a:endParaRPr>
          </a:p>
          <a:p>
            <a:r>
              <a:rPr lang="ru-RU" sz="4400" dirty="0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робот: </a:t>
            </a:r>
            <a:endParaRPr lang="ru-RU" sz="4400" dirty="0">
              <a:solidFill>
                <a:schemeClr val="tx1"/>
              </a:solidFill>
              <a:latin typeface="Euclid Circular A Bold" panose="020B0804000000000000" pitchFamily="3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23423" y="7177998"/>
            <a:ext cx="76304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eaLnBrk="1" hangingPunct="1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Платежные операции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требуют максимальной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защиты. </a:t>
            </a:r>
            <a:endParaRPr lang="en-US" altLang="ru-RU" sz="2400" dirty="0" smtClean="0">
              <a:solidFill>
                <a:schemeClr val="tx1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err="1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 создаёт платежный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цикл, в котором пользователю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не нужно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публиковать свои платежные данные, сообщая интернет-магазину номер банковской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карты</a:t>
            </a:r>
            <a:endParaRPr lang="en-US" altLang="ru-RU" sz="2400" dirty="0" smtClean="0">
              <a:solidFill>
                <a:schemeClr val="tx1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Распоряжение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на платеж передается от пользователя банку по каналу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«сервер-сервер».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Стационарность </a:t>
            </a:r>
            <a:r>
              <a:rPr lang="ru-RU" altLang="ru-RU" sz="2400" dirty="0" err="1">
                <a:solidFill>
                  <a:schemeClr val="tx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 гарантирует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надежность</a:t>
            </a:r>
            <a:endParaRPr lang="ru-RU" altLang="ru-RU" sz="2400" dirty="0">
              <a:solidFill>
                <a:schemeClr val="tx1"/>
              </a:solidFill>
              <a:latin typeface="Euclid Circular A Medium" panose="020B0604000000000000" pitchFamily="34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36" name="Прямоугольник 135"/>
          <p:cNvSpPr/>
          <p:nvPr/>
        </p:nvSpPr>
        <p:spPr>
          <a:xfrm>
            <a:off x="2069696" y="6411609"/>
            <a:ext cx="9265054" cy="5816444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7" name="Прямоугольник 206"/>
          <p:cNvSpPr/>
          <p:nvPr/>
        </p:nvSpPr>
        <p:spPr>
          <a:xfrm>
            <a:off x="10468181" y="9928979"/>
            <a:ext cx="5866588" cy="3170099"/>
          </a:xfrm>
          <a:prstGeom prst="rect">
            <a:avLst/>
          </a:prstGeom>
          <a:solidFill>
            <a:srgbClr val="BC8AFB"/>
          </a:solidFill>
        </p:spPr>
        <p:txBody>
          <a:bodyPr wrap="square">
            <a:spAutoFit/>
          </a:bodyPr>
          <a:lstStyle/>
          <a:p>
            <a:pPr marL="252000" lvl="3">
              <a:spcBef>
                <a:spcPts val="1800"/>
              </a:spcBef>
              <a:spcAft>
                <a:spcPts val="1800"/>
              </a:spcAft>
            </a:pPr>
            <a:endParaRPr lang="ru-RU" altLang="ru-RU" sz="2000" dirty="0" smtClean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252000" lvl="3">
              <a:spcBef>
                <a:spcPts val="1800"/>
              </a:spcBef>
              <a:spcAft>
                <a:spcPts val="1800"/>
              </a:spcAft>
            </a:pP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Платежный цикл </a:t>
            </a:r>
            <a:r>
              <a:rPr lang="ru-RU" altLang="ru-RU" sz="2000" dirty="0" err="1">
                <a:solidFill>
                  <a:schemeClr val="bg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 защищен от </a:t>
            </a:r>
            <a:r>
              <a:rPr lang="ru-RU" altLang="ru-RU" sz="2000" dirty="0" err="1">
                <a:solidFill>
                  <a:schemeClr val="bg1"/>
                </a:solidFill>
                <a:latin typeface="Euclid Circular A Medium" panose="020B0604000000000000" pitchFamily="34" charset="-52"/>
              </a:rPr>
              <a:t>фишинга</a:t>
            </a: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, не требует ввода логинов и паролей. Распоряжение, полученное банком от </a:t>
            </a:r>
            <a:r>
              <a:rPr lang="ru-RU" altLang="ru-RU" sz="2000" dirty="0" err="1">
                <a:solidFill>
                  <a:schemeClr val="bg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, является юридически значимым и </a:t>
            </a:r>
            <a:r>
              <a:rPr lang="ru-RU" altLang="ru-RU" sz="2000" dirty="0" err="1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неотказным</a:t>
            </a:r>
            <a:r>
              <a:rPr lang="ru-RU" altLang="ru-RU" sz="20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.</a:t>
            </a:r>
            <a:endParaRPr lang="ru-RU" altLang="ru-RU" sz="20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252000" lvl="3">
              <a:spcBef>
                <a:spcPts val="1800"/>
              </a:spcBef>
              <a:spcAft>
                <a:spcPts val="1800"/>
              </a:spcAft>
            </a:pPr>
            <a:endParaRPr lang="ru-RU" altLang="ru-RU" sz="20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233" y="5103881"/>
            <a:ext cx="1698972" cy="16989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24" y="6104405"/>
            <a:ext cx="2341928" cy="2341928"/>
          </a:xfrm>
          <a:prstGeom prst="rect">
            <a:avLst/>
          </a:prstGeom>
        </p:spPr>
      </p:pic>
      <p:pic>
        <p:nvPicPr>
          <p:cNvPr id="69" name="Рисунок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722" y="7900408"/>
            <a:ext cx="1889245" cy="188924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7938226" y="8522129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401" y="4199934"/>
            <a:ext cx="2635049" cy="26350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489" y="1526029"/>
            <a:ext cx="2447478" cy="24474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48" y="7132203"/>
            <a:ext cx="732919" cy="732919"/>
          </a:xfrm>
          <a:prstGeom prst="rect">
            <a:avLst/>
          </a:prstGeom>
        </p:spPr>
      </p:pic>
      <p:pic>
        <p:nvPicPr>
          <p:cNvPr id="80" name="Рисунок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307" y="3896409"/>
            <a:ext cx="1130672" cy="1130672"/>
          </a:xfrm>
          <a:prstGeom prst="rect">
            <a:avLst/>
          </a:prstGeom>
        </p:spPr>
      </p:pic>
      <p:cxnSp>
        <p:nvCxnSpPr>
          <p:cNvPr id="87" name="Прямая со стрелкой 86"/>
          <p:cNvCxnSpPr/>
          <p:nvPr/>
        </p:nvCxnSpPr>
        <p:spPr>
          <a:xfrm flipH="1" flipV="1">
            <a:off x="17227072" y="6065282"/>
            <a:ext cx="2617445" cy="1641595"/>
          </a:xfrm>
          <a:prstGeom prst="straightConnector1">
            <a:avLst/>
          </a:prstGeom>
          <a:ln w="7620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/>
          <p:cNvCxnSpPr/>
          <p:nvPr/>
        </p:nvCxnSpPr>
        <p:spPr>
          <a:xfrm flipV="1">
            <a:off x="17193837" y="5103881"/>
            <a:ext cx="744389" cy="642136"/>
          </a:xfrm>
          <a:prstGeom prst="straightConnector1">
            <a:avLst/>
          </a:prstGeom>
          <a:ln w="7620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/>
          <p:cNvCxnSpPr/>
          <p:nvPr/>
        </p:nvCxnSpPr>
        <p:spPr>
          <a:xfrm>
            <a:off x="18273389" y="5103881"/>
            <a:ext cx="1811839" cy="2537948"/>
          </a:xfrm>
          <a:prstGeom prst="straightConnector1">
            <a:avLst/>
          </a:prstGeom>
          <a:ln w="7620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Рисунок 9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750" y="5550086"/>
            <a:ext cx="732919" cy="732919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15757288" y="3538415"/>
            <a:ext cx="13420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222222"/>
                </a:solidFill>
                <a:latin typeface="Euclid Circular A Medium" panose="020B0604000000000000" pitchFamily="34" charset="-52"/>
              </a:rPr>
              <a:t>$</a:t>
            </a:r>
            <a:r>
              <a:rPr lang="ru-RU" sz="5400" dirty="0" smtClean="0">
                <a:solidFill>
                  <a:srgbClr val="222222"/>
                </a:solidFill>
                <a:latin typeface="Euclid Circular A Medium" panose="020B0604000000000000" pitchFamily="34" charset="-52"/>
              </a:rPr>
              <a:t>/₽</a:t>
            </a:r>
            <a:endParaRPr lang="ru-RU" sz="5400" dirty="0">
              <a:latin typeface="Euclid Circular A Medium" panose="020B06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25829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allsdesk.com/wp-content/uploads/2016/02/black-abstract-wallpapers-1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9"/>
            <a:ext cx="2440106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1</a:t>
            </a: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1.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7005" y="2359396"/>
            <a:ext cx="428354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+</a:t>
            </a:r>
            <a:r>
              <a:rPr lang="ru-RU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4</a:t>
            </a:r>
            <a:endParaRPr lang="ru-RU" sz="28700" dirty="0">
              <a:solidFill>
                <a:schemeClr val="tx1">
                  <a:lumMod val="85000"/>
                  <a:lumOff val="15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12368" y="3892184"/>
            <a:ext cx="9422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Private </a:t>
            </a:r>
            <a:r>
              <a:rPr lang="en-US" sz="4400" dirty="0">
                <a:solidFill>
                  <a:schemeClr val="bg1"/>
                </a:solidFill>
                <a:latin typeface="Euclid Circular A Bold" panose="020B0804000000000000" pitchFamily="34" charset="-52"/>
              </a:rPr>
              <a:t>+ Internet Authentic</a:t>
            </a:r>
          </a:p>
          <a:p>
            <a:endParaRPr lang="ru-RU" sz="4400" dirty="0">
              <a:solidFill>
                <a:schemeClr val="bg1"/>
              </a:solidFill>
              <a:latin typeface="Euclid Circular A Bold" panose="020B0804000000000000" pitchFamily="3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224713" y="2311417"/>
            <a:ext cx="7600950" cy="852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ru-RU" altLang="ru-RU" sz="40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Новая структура Интернета</a:t>
            </a:r>
          </a:p>
          <a:p>
            <a:pPr defTabSz="914400" eaLnBrk="1" hangingPunct="1"/>
            <a:endParaRPr lang="ru-RU" altLang="ru-RU" sz="3200" b="1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defTabSz="914400" eaLnBrk="1" hangingPunct="1"/>
            <a:r>
              <a:rPr lang="ru-RU" altLang="ru-RU" sz="2800" b="1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Интернет "</a:t>
            </a:r>
            <a:r>
              <a:rPr lang="ru-RU" altLang="ru-RU" sz="2800" b="1" dirty="0" err="1">
                <a:solidFill>
                  <a:srgbClr val="BFFF2F"/>
                </a:solidFill>
                <a:latin typeface="Euclid Circular A Light" panose="020B0304000000000000" pitchFamily="34" charset="-52"/>
              </a:rPr>
              <a:t>as</a:t>
            </a:r>
            <a:r>
              <a:rPr lang="ru-RU" altLang="ru-RU" sz="2800" b="1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 </a:t>
            </a:r>
            <a:r>
              <a:rPr lang="ru-RU" altLang="ru-RU" sz="2800" b="1" dirty="0" err="1">
                <a:solidFill>
                  <a:srgbClr val="BFFF2F"/>
                </a:solidFill>
                <a:latin typeface="Euclid Circular A Light" panose="020B0304000000000000" pitchFamily="34" charset="-52"/>
              </a:rPr>
              <a:t>is</a:t>
            </a:r>
            <a:r>
              <a:rPr lang="ru-RU" altLang="ru-RU" sz="2800" b="1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"</a:t>
            </a:r>
            <a:r>
              <a:rPr lang="ru-RU" altLang="ru-RU" sz="28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 </a:t>
            </a:r>
            <a: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– гетерогенная сеть со связями типа терминал-сервер и сервер-сервер </a:t>
            </a:r>
            <a:b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/>
            </a:r>
            <a:b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r>
              <a:rPr lang="ru-RU" altLang="ru-RU" sz="2800" b="1" dirty="0" err="1">
                <a:solidFill>
                  <a:srgbClr val="BFFF2F"/>
                </a:solidFill>
                <a:latin typeface="Euclid Circular A Light" panose="020B0304000000000000" pitchFamily="34" charset="-52"/>
              </a:rPr>
              <a:t>Private</a:t>
            </a:r>
            <a: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– личное информационное пространство, позволяющее решать приватные задачи, не используя публичные сервисы </a:t>
            </a:r>
            <a:endParaRPr lang="ru-RU" altLang="ru-RU" sz="2800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/>
            <a:endParaRPr lang="ru-RU" altLang="ru-RU" sz="2800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/>
            <a: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/>
            </a:r>
            <a:b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/>
            </a:r>
            <a:br>
              <a:rPr lang="ru-RU" altLang="ru-RU" sz="28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r>
              <a:rPr lang="ru-RU" altLang="ru-RU" sz="2400" b="1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Аутентичный Интернет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– </a:t>
            </a: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гомогенная</a:t>
            </a:r>
          </a:p>
          <a:p>
            <a:pPr defTabSz="914400" eaLnBrk="1" hangingPunct="1"/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сеть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со связями типа сервер-сервер. </a:t>
            </a:r>
          </a:p>
          <a:p>
            <a:pPr defTabSz="914400" eaLnBrk="1" hangingPunct="1"/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/>
            <a:r>
              <a:rPr lang="ru-RU" altLang="ru-RU" sz="2400" b="1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Аутентичный Интернет </a:t>
            </a: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– полностью программируемая и </a:t>
            </a:r>
            <a:r>
              <a:rPr lang="ru-RU" altLang="ru-RU" sz="24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контролируемая</a:t>
            </a:r>
          </a:p>
          <a:p>
            <a:pPr defTabSz="914400" eaLnBrk="1" hangingPunct="1"/>
            <a:r>
              <a:rPr lang="ru-RU" altLang="ru-RU" sz="24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сетевая </a:t>
            </a: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среда с неограниченными функциональными возможностями</a:t>
            </a:r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8656251" y="6855301"/>
            <a:ext cx="4615282" cy="4163685"/>
            <a:chOff x="8180619" y="6628372"/>
            <a:chExt cx="5923672" cy="5344051"/>
          </a:xfrm>
        </p:grpSpPr>
        <p:cxnSp>
          <p:nvCxnSpPr>
            <p:cNvPr id="15" name="Прямая соединительная линия 14"/>
            <p:cNvCxnSpPr>
              <a:stCxn id="24" idx="3"/>
              <a:endCxn id="25" idx="1"/>
            </p:cNvCxnSpPr>
            <p:nvPr/>
          </p:nvCxnSpPr>
          <p:spPr>
            <a:xfrm flipV="1">
              <a:off x="10043277" y="7291755"/>
              <a:ext cx="1149433" cy="340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24" idx="2"/>
              <a:endCxn id="26" idx="0"/>
            </p:cNvCxnSpPr>
            <p:nvPr/>
          </p:nvCxnSpPr>
          <p:spPr>
            <a:xfrm flipH="1">
              <a:off x="8844002" y="8295355"/>
              <a:ext cx="535892" cy="6417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25" idx="3"/>
              <a:endCxn id="28" idx="0"/>
            </p:cNvCxnSpPr>
            <p:nvPr/>
          </p:nvCxnSpPr>
          <p:spPr>
            <a:xfrm>
              <a:off x="12519476" y="7291755"/>
              <a:ext cx="921432" cy="15659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endCxn id="28" idx="2"/>
            </p:cNvCxnSpPr>
            <p:nvPr/>
          </p:nvCxnSpPr>
          <p:spPr>
            <a:xfrm flipV="1">
              <a:off x="12224648" y="10184450"/>
              <a:ext cx="1216260" cy="10686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endCxn id="26" idx="2"/>
            </p:cNvCxnSpPr>
            <p:nvPr/>
          </p:nvCxnSpPr>
          <p:spPr>
            <a:xfrm flipH="1" flipV="1">
              <a:off x="8844002" y="10263910"/>
              <a:ext cx="2053880" cy="989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28" idx="1"/>
              <a:endCxn id="27" idx="3"/>
            </p:cNvCxnSpPr>
            <p:nvPr/>
          </p:nvCxnSpPr>
          <p:spPr>
            <a:xfrm flipH="1" flipV="1">
              <a:off x="11729865" y="9139320"/>
              <a:ext cx="1047660" cy="381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26" idx="3"/>
              <a:endCxn id="27" idx="2"/>
            </p:cNvCxnSpPr>
            <p:nvPr/>
          </p:nvCxnSpPr>
          <p:spPr>
            <a:xfrm>
              <a:off x="9507385" y="9600527"/>
              <a:ext cx="1559097" cy="2021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26" idx="3"/>
              <a:endCxn id="27" idx="1"/>
            </p:cNvCxnSpPr>
            <p:nvPr/>
          </p:nvCxnSpPr>
          <p:spPr>
            <a:xfrm flipV="1">
              <a:off x="9507385" y="9139320"/>
              <a:ext cx="895714" cy="461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28" idx="0"/>
              <a:endCxn id="24" idx="3"/>
            </p:cNvCxnSpPr>
            <p:nvPr/>
          </p:nvCxnSpPr>
          <p:spPr>
            <a:xfrm flipH="1" flipV="1">
              <a:off x="10043277" y="7631972"/>
              <a:ext cx="3397631" cy="12257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511" y="6968589"/>
              <a:ext cx="1326766" cy="13267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710" y="6628372"/>
              <a:ext cx="1326766" cy="1326766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619" y="8937144"/>
              <a:ext cx="1326766" cy="1326766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099" y="8475937"/>
              <a:ext cx="1326766" cy="1326766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525" y="8857684"/>
              <a:ext cx="1326766" cy="1326766"/>
            </a:xfrm>
            <a:prstGeom prst="rect">
              <a:avLst/>
            </a:prstGeom>
          </p:spPr>
        </p:pic>
        <p:cxnSp>
          <p:nvCxnSpPr>
            <p:cNvPr id="29" name="Прямая соединительная линия 28"/>
            <p:cNvCxnSpPr>
              <a:stCxn id="28" idx="2"/>
              <a:endCxn id="26" idx="2"/>
            </p:cNvCxnSpPr>
            <p:nvPr/>
          </p:nvCxnSpPr>
          <p:spPr>
            <a:xfrm flipH="1">
              <a:off x="8844002" y="10184450"/>
              <a:ext cx="4596906" cy="79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054" y="10645657"/>
              <a:ext cx="1326766" cy="1326766"/>
            </a:xfrm>
            <a:prstGeom prst="rect">
              <a:avLst/>
            </a:prstGeom>
          </p:spPr>
        </p:pic>
      </p:grpSp>
      <p:sp>
        <p:nvSpPr>
          <p:cNvPr id="33" name="Овал 32"/>
          <p:cNvSpPr/>
          <p:nvPr/>
        </p:nvSpPr>
        <p:spPr>
          <a:xfrm>
            <a:off x="1451946" y="6302840"/>
            <a:ext cx="5268608" cy="5268608"/>
          </a:xfrm>
          <a:prstGeom prst="ellipse">
            <a:avLst/>
          </a:prstGeom>
          <a:noFill/>
          <a:ln w="76200">
            <a:solidFill>
              <a:srgbClr val="BFF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16" y="7994130"/>
            <a:ext cx="1697896" cy="1697896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17" y="9626655"/>
            <a:ext cx="953534" cy="953534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53" y="6882539"/>
            <a:ext cx="859730" cy="85973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500382" y="8846932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7" y="7983610"/>
            <a:ext cx="953534" cy="95353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88" y="10150324"/>
            <a:ext cx="859730" cy="85973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54" y="7517070"/>
            <a:ext cx="1556570" cy="155657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49" y="6855204"/>
            <a:ext cx="953534" cy="95353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56" y="9505247"/>
            <a:ext cx="953534" cy="953534"/>
          </a:xfrm>
          <a:prstGeom prst="rect">
            <a:avLst/>
          </a:prstGeom>
        </p:spPr>
      </p:pic>
      <p:sp>
        <p:nvSpPr>
          <p:cNvPr id="43" name="Скругленный прямоугольник 42"/>
          <p:cNvSpPr/>
          <p:nvPr/>
        </p:nvSpPr>
        <p:spPr>
          <a:xfrm>
            <a:off x="14707854" y="7397596"/>
            <a:ext cx="6998302" cy="4068222"/>
          </a:xfrm>
          <a:prstGeom prst="roundRect">
            <a:avLst>
              <a:gd name="adj" fmla="val 6614"/>
            </a:avLst>
          </a:prstGeom>
          <a:noFill/>
          <a:ln w="38100">
            <a:solidFill>
              <a:srgbClr val="BFFF2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Прямая со стрелкой 45"/>
          <p:cNvCxnSpPr/>
          <p:nvPr/>
        </p:nvCxnSpPr>
        <p:spPr>
          <a:xfrm>
            <a:off x="7406673" y="9148687"/>
            <a:ext cx="861027" cy="0"/>
          </a:xfrm>
          <a:prstGeom prst="straightConnector1">
            <a:avLst/>
          </a:prstGeom>
          <a:ln w="76200">
            <a:solidFill>
              <a:srgbClr val="BFF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3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allsdesk.com/wp-content/uploads/2016/02/black-abstract-wallpapers-1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9"/>
            <a:ext cx="2440106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1</a:t>
            </a: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2.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7005" y="2359396"/>
            <a:ext cx="407355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+</a:t>
            </a:r>
            <a:r>
              <a:rPr lang="ru-RU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5</a:t>
            </a:r>
            <a:endParaRPr lang="ru-RU" sz="28700" dirty="0">
              <a:solidFill>
                <a:schemeClr val="tx1">
                  <a:lumMod val="85000"/>
                  <a:lumOff val="15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12368" y="3892184"/>
            <a:ext cx="9422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Private</a:t>
            </a:r>
            <a:endParaRPr lang="ru-RU" sz="4400" dirty="0">
              <a:solidFill>
                <a:schemeClr val="bg1"/>
              </a:solidFill>
              <a:latin typeface="Euclid Circular A Bold" panose="020B0804000000000000" pitchFamily="3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76621" y="3052824"/>
            <a:ext cx="137642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С</a:t>
            </a: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егодня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пользователь </a:t>
            </a: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для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выполнения сугубо приватных функций </a:t>
            </a:r>
            <a:endParaRPr lang="ru-RU" altLang="ru-RU" sz="2400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/>
            <a:r>
              <a:rPr lang="ru-RU" altLang="ru-RU" sz="24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вынужден </a:t>
            </a:r>
            <a:r>
              <a:rPr lang="ru-RU" altLang="ru-RU" sz="2400" dirty="0">
                <a:solidFill>
                  <a:srgbClr val="BC8AFB"/>
                </a:solidFill>
                <a:latin typeface="Euclid Circular A Medium" panose="020B0604000000000000" pitchFamily="34" charset="-52"/>
              </a:rPr>
              <a:t>обращаться к публичным </a:t>
            </a:r>
            <a:r>
              <a:rPr lang="ru-RU" altLang="ru-RU" sz="24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серверам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/>
            </a:r>
            <a:b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/>
            </a:r>
            <a:b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r>
              <a:rPr lang="ru-RU" altLang="ru-RU" sz="2400" dirty="0" err="1">
                <a:solidFill>
                  <a:srgbClr val="BFFF2F"/>
                </a:solidFill>
                <a:latin typeface="Euclid Circular B Bold" panose="020B0804000000000000" pitchFamily="34" charset="-52"/>
              </a:rPr>
              <a:t>Private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— зона применения множества однопользовательских приложений, сайтов, программных роботов, обслуживающих самого пользователя, собирающих, </a:t>
            </a: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хранящих</a:t>
            </a:r>
          </a:p>
          <a:p>
            <a:pPr defTabSz="914400" eaLnBrk="1" hangingPunct="1"/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и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обрабатывающих его приватную информацию с гарантией ее </a:t>
            </a: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нераспространения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/>
            </a:r>
            <a:b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</a:br>
            <a:endParaRPr lang="ru-RU" altLang="ru-RU" sz="2400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/>
            <a:r>
              <a:rPr lang="ru-RU" altLang="ru-RU" sz="2400" dirty="0" err="1">
                <a:solidFill>
                  <a:srgbClr val="BFFF2F"/>
                </a:solidFill>
                <a:latin typeface="Euclid Circular B Bold" panose="020B0804000000000000" pitchFamily="34" charset="-52"/>
              </a:rPr>
              <a:t>MyProxy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выполняет роль </a:t>
            </a:r>
            <a:r>
              <a:rPr lang="ru-RU" altLang="ru-RU" sz="2400" dirty="0">
                <a:solidFill>
                  <a:srgbClr val="BC8AFB"/>
                </a:solidFill>
                <a:latin typeface="Euclid Circular B Bold" panose="020B0804000000000000" pitchFamily="34" charset="-52"/>
              </a:rPr>
              <a:t>защитного фильтра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по отношению к Интернету "</a:t>
            </a:r>
            <a:r>
              <a:rPr lang="ru-RU" altLang="ru-RU" sz="2400" dirty="0" err="1">
                <a:solidFill>
                  <a:schemeClr val="bg1"/>
                </a:solidFill>
                <a:latin typeface="Euclid Circular A Light" panose="020B0304000000000000" pitchFamily="34" charset="-52"/>
              </a:rPr>
              <a:t>as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</a:t>
            </a:r>
            <a:r>
              <a:rPr lang="ru-RU" altLang="ru-RU" sz="2400" dirty="0" err="1">
                <a:solidFill>
                  <a:schemeClr val="bg1"/>
                </a:solidFill>
                <a:latin typeface="Euclid Circular A Light" panose="020B0304000000000000" pitchFamily="34" charset="-52"/>
              </a:rPr>
              <a:t>is</a:t>
            </a: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"</a:t>
            </a:r>
            <a:endParaRPr lang="ru-RU" altLang="ru-RU" sz="2400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</p:txBody>
      </p:sp>
      <p:grpSp>
        <p:nvGrpSpPr>
          <p:cNvPr id="45" name="Группа 44"/>
          <p:cNvGrpSpPr/>
          <p:nvPr/>
        </p:nvGrpSpPr>
        <p:grpSpPr>
          <a:xfrm>
            <a:off x="8676621" y="7349864"/>
            <a:ext cx="4615282" cy="4163685"/>
            <a:chOff x="8180619" y="6628372"/>
            <a:chExt cx="5923672" cy="5344051"/>
          </a:xfrm>
        </p:grpSpPr>
        <p:cxnSp>
          <p:nvCxnSpPr>
            <p:cNvPr id="15" name="Прямая соединительная линия 14"/>
            <p:cNvCxnSpPr>
              <a:stCxn id="24" idx="3"/>
              <a:endCxn id="25" idx="1"/>
            </p:cNvCxnSpPr>
            <p:nvPr/>
          </p:nvCxnSpPr>
          <p:spPr>
            <a:xfrm flipV="1">
              <a:off x="10043277" y="7291755"/>
              <a:ext cx="1149433" cy="340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24" idx="2"/>
              <a:endCxn id="26" idx="0"/>
            </p:cNvCxnSpPr>
            <p:nvPr/>
          </p:nvCxnSpPr>
          <p:spPr>
            <a:xfrm flipH="1">
              <a:off x="8844002" y="8295355"/>
              <a:ext cx="535892" cy="6417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25" idx="3"/>
              <a:endCxn id="28" idx="0"/>
            </p:cNvCxnSpPr>
            <p:nvPr/>
          </p:nvCxnSpPr>
          <p:spPr>
            <a:xfrm>
              <a:off x="12519476" y="7291755"/>
              <a:ext cx="921432" cy="15659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endCxn id="28" idx="2"/>
            </p:cNvCxnSpPr>
            <p:nvPr/>
          </p:nvCxnSpPr>
          <p:spPr>
            <a:xfrm flipV="1">
              <a:off x="12224648" y="10184450"/>
              <a:ext cx="1216260" cy="10686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endCxn id="26" idx="2"/>
            </p:cNvCxnSpPr>
            <p:nvPr/>
          </p:nvCxnSpPr>
          <p:spPr>
            <a:xfrm flipH="1" flipV="1">
              <a:off x="8844002" y="10263910"/>
              <a:ext cx="2053880" cy="989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28" idx="1"/>
              <a:endCxn id="27" idx="3"/>
            </p:cNvCxnSpPr>
            <p:nvPr/>
          </p:nvCxnSpPr>
          <p:spPr>
            <a:xfrm flipH="1" flipV="1">
              <a:off x="11729865" y="9139320"/>
              <a:ext cx="1047660" cy="381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26" idx="3"/>
              <a:endCxn id="27" idx="2"/>
            </p:cNvCxnSpPr>
            <p:nvPr/>
          </p:nvCxnSpPr>
          <p:spPr>
            <a:xfrm>
              <a:off x="9507385" y="9600527"/>
              <a:ext cx="1559097" cy="2021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26" idx="3"/>
              <a:endCxn id="27" idx="1"/>
            </p:cNvCxnSpPr>
            <p:nvPr/>
          </p:nvCxnSpPr>
          <p:spPr>
            <a:xfrm flipV="1">
              <a:off x="9507385" y="9139320"/>
              <a:ext cx="895714" cy="461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28" idx="0"/>
              <a:endCxn id="24" idx="3"/>
            </p:cNvCxnSpPr>
            <p:nvPr/>
          </p:nvCxnSpPr>
          <p:spPr>
            <a:xfrm flipH="1" flipV="1">
              <a:off x="10043277" y="7631972"/>
              <a:ext cx="3397631" cy="12257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511" y="6968589"/>
              <a:ext cx="1326766" cy="13267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710" y="6628372"/>
              <a:ext cx="1326766" cy="1326766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619" y="8937144"/>
              <a:ext cx="1326766" cy="1326766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099" y="8475937"/>
              <a:ext cx="1326766" cy="1326766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525" y="8857684"/>
              <a:ext cx="1326766" cy="1326766"/>
            </a:xfrm>
            <a:prstGeom prst="rect">
              <a:avLst/>
            </a:prstGeom>
          </p:spPr>
        </p:pic>
        <p:cxnSp>
          <p:nvCxnSpPr>
            <p:cNvPr id="29" name="Прямая соединительная линия 28"/>
            <p:cNvCxnSpPr>
              <a:stCxn id="28" idx="2"/>
              <a:endCxn id="26" idx="2"/>
            </p:cNvCxnSpPr>
            <p:nvPr/>
          </p:nvCxnSpPr>
          <p:spPr>
            <a:xfrm flipH="1">
              <a:off x="8844002" y="10184450"/>
              <a:ext cx="4596906" cy="79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054" y="10645657"/>
              <a:ext cx="1326766" cy="1326766"/>
            </a:xfrm>
            <a:prstGeom prst="rect">
              <a:avLst/>
            </a:prstGeom>
          </p:spPr>
        </p:pic>
      </p:grpSp>
      <p:sp>
        <p:nvSpPr>
          <p:cNvPr id="33" name="Овал 32"/>
          <p:cNvSpPr/>
          <p:nvPr/>
        </p:nvSpPr>
        <p:spPr>
          <a:xfrm>
            <a:off x="1451946" y="6302840"/>
            <a:ext cx="5268608" cy="5268608"/>
          </a:xfrm>
          <a:prstGeom prst="ellipse">
            <a:avLst/>
          </a:prstGeom>
          <a:noFill/>
          <a:ln w="76200">
            <a:solidFill>
              <a:srgbClr val="BFF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16" y="7994130"/>
            <a:ext cx="1697896" cy="1697896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17" y="9626655"/>
            <a:ext cx="953534" cy="953534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53" y="6882539"/>
            <a:ext cx="859730" cy="85973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500382" y="8846932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7" y="7983610"/>
            <a:ext cx="953534" cy="95353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88" y="10150324"/>
            <a:ext cx="859730" cy="85973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54" y="7517070"/>
            <a:ext cx="1556570" cy="155657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49" y="6855204"/>
            <a:ext cx="953534" cy="95353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56" y="9505247"/>
            <a:ext cx="953534" cy="953534"/>
          </a:xfrm>
          <a:prstGeom prst="rect">
            <a:avLst/>
          </a:prstGeom>
        </p:spPr>
      </p:pic>
      <p:sp>
        <p:nvSpPr>
          <p:cNvPr id="43" name="Скругленный прямоугольник 42"/>
          <p:cNvSpPr/>
          <p:nvPr/>
        </p:nvSpPr>
        <p:spPr>
          <a:xfrm>
            <a:off x="14707854" y="7625478"/>
            <a:ext cx="7733046" cy="3612458"/>
          </a:xfrm>
          <a:prstGeom prst="roundRect">
            <a:avLst>
              <a:gd name="adj" fmla="val 6614"/>
            </a:avLst>
          </a:prstGeom>
          <a:noFill/>
          <a:ln w="38100">
            <a:solidFill>
              <a:srgbClr val="BFFF2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1" hangingPunct="1"/>
            <a:endParaRPr lang="ru-RU" alt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640535" y="8539155"/>
            <a:ext cx="622857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ru-RU" altLang="ru-RU" sz="22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В среде Аутентичного Интернета </a:t>
            </a:r>
            <a:r>
              <a:rPr lang="ru-RU" altLang="ru-RU" sz="2200" b="1" dirty="0" err="1">
                <a:solidFill>
                  <a:srgbClr val="BFFF2F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2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 </a:t>
            </a:r>
            <a:r>
              <a:rPr lang="ru-RU" altLang="ru-RU" sz="22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является идентифицирующим </a:t>
            </a:r>
            <a:r>
              <a:rPr lang="ru-RU" altLang="ru-RU" sz="22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сервером для юридически значимого </a:t>
            </a:r>
            <a:r>
              <a:rPr lang="ru-RU" altLang="ru-RU" sz="22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общения </a:t>
            </a:r>
            <a:r>
              <a:rPr lang="ru-RU" altLang="ru-RU" sz="22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с </a:t>
            </a:r>
            <a:r>
              <a:rPr lang="ru-RU" altLang="ru-RU" sz="22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сайтами </a:t>
            </a:r>
            <a:r>
              <a:rPr lang="ru-RU" altLang="ru-RU" sz="22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и другими зарегистрированными </a:t>
            </a:r>
            <a:r>
              <a:rPr lang="ru-RU" altLang="ru-RU" sz="22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пользователями</a:t>
            </a:r>
            <a:endParaRPr lang="ru-RU" altLang="ru-RU" sz="22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7406673" y="9148687"/>
            <a:ext cx="861027" cy="0"/>
          </a:xfrm>
          <a:prstGeom prst="straightConnector1">
            <a:avLst/>
          </a:prstGeom>
          <a:ln w="76200">
            <a:solidFill>
              <a:srgbClr val="BFF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891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allsdesk.com/wp-content/uploads/2016/02/black-abstract-wallpapers-1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39"/>
            <a:ext cx="2440106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1</a:t>
            </a: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3.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7005" y="2359396"/>
            <a:ext cx="407355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+</a:t>
            </a:r>
            <a:r>
              <a:rPr lang="ru-RU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6</a:t>
            </a:r>
            <a:endParaRPr lang="ru-RU" sz="28700" dirty="0">
              <a:solidFill>
                <a:schemeClr val="tx1">
                  <a:lumMod val="85000"/>
                  <a:lumOff val="15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12368" y="3892184"/>
            <a:ext cx="9422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clid Circular A Bold" panose="020B0804000000000000" pitchFamily="34" charset="-52"/>
              </a:rPr>
              <a:t>Internet Authentic</a:t>
            </a:r>
          </a:p>
        </p:txBody>
      </p:sp>
      <p:grpSp>
        <p:nvGrpSpPr>
          <p:cNvPr id="45" name="Группа 44"/>
          <p:cNvGrpSpPr/>
          <p:nvPr/>
        </p:nvGrpSpPr>
        <p:grpSpPr>
          <a:xfrm>
            <a:off x="8940827" y="7066844"/>
            <a:ext cx="4615282" cy="4163685"/>
            <a:chOff x="8180619" y="6628372"/>
            <a:chExt cx="5923672" cy="5344051"/>
          </a:xfrm>
        </p:grpSpPr>
        <p:cxnSp>
          <p:nvCxnSpPr>
            <p:cNvPr id="15" name="Прямая соединительная линия 14"/>
            <p:cNvCxnSpPr>
              <a:stCxn id="24" idx="3"/>
              <a:endCxn id="25" idx="1"/>
            </p:cNvCxnSpPr>
            <p:nvPr/>
          </p:nvCxnSpPr>
          <p:spPr>
            <a:xfrm flipV="1">
              <a:off x="10043277" y="7291755"/>
              <a:ext cx="1149433" cy="340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24" idx="2"/>
              <a:endCxn id="26" idx="0"/>
            </p:cNvCxnSpPr>
            <p:nvPr/>
          </p:nvCxnSpPr>
          <p:spPr>
            <a:xfrm flipH="1">
              <a:off x="8844002" y="8295355"/>
              <a:ext cx="535892" cy="6417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25" idx="3"/>
              <a:endCxn id="28" idx="0"/>
            </p:cNvCxnSpPr>
            <p:nvPr/>
          </p:nvCxnSpPr>
          <p:spPr>
            <a:xfrm>
              <a:off x="12519476" y="7291755"/>
              <a:ext cx="921432" cy="15659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endCxn id="28" idx="2"/>
            </p:cNvCxnSpPr>
            <p:nvPr/>
          </p:nvCxnSpPr>
          <p:spPr>
            <a:xfrm flipV="1">
              <a:off x="12224648" y="10184450"/>
              <a:ext cx="1216260" cy="10686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endCxn id="26" idx="2"/>
            </p:cNvCxnSpPr>
            <p:nvPr/>
          </p:nvCxnSpPr>
          <p:spPr>
            <a:xfrm flipH="1" flipV="1">
              <a:off x="8844002" y="10263910"/>
              <a:ext cx="2053880" cy="989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28" idx="1"/>
              <a:endCxn id="27" idx="3"/>
            </p:cNvCxnSpPr>
            <p:nvPr/>
          </p:nvCxnSpPr>
          <p:spPr>
            <a:xfrm flipH="1" flipV="1">
              <a:off x="11729865" y="9139320"/>
              <a:ext cx="1047660" cy="381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26" idx="3"/>
              <a:endCxn id="27" idx="2"/>
            </p:cNvCxnSpPr>
            <p:nvPr/>
          </p:nvCxnSpPr>
          <p:spPr>
            <a:xfrm>
              <a:off x="9507385" y="9600527"/>
              <a:ext cx="1559097" cy="2021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26" idx="3"/>
              <a:endCxn id="27" idx="1"/>
            </p:cNvCxnSpPr>
            <p:nvPr/>
          </p:nvCxnSpPr>
          <p:spPr>
            <a:xfrm flipV="1">
              <a:off x="9507385" y="9139320"/>
              <a:ext cx="895714" cy="461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28" idx="0"/>
              <a:endCxn id="24" idx="3"/>
            </p:cNvCxnSpPr>
            <p:nvPr/>
          </p:nvCxnSpPr>
          <p:spPr>
            <a:xfrm flipH="1" flipV="1">
              <a:off x="10043277" y="7631972"/>
              <a:ext cx="3397631" cy="12257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511" y="6968589"/>
              <a:ext cx="1326766" cy="13267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710" y="6628372"/>
              <a:ext cx="1326766" cy="1326766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619" y="8937144"/>
              <a:ext cx="1326766" cy="1326766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099" y="8475937"/>
              <a:ext cx="1326766" cy="1326766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525" y="8857684"/>
              <a:ext cx="1326766" cy="1326766"/>
            </a:xfrm>
            <a:prstGeom prst="rect">
              <a:avLst/>
            </a:prstGeom>
          </p:spPr>
        </p:pic>
        <p:cxnSp>
          <p:nvCxnSpPr>
            <p:cNvPr id="29" name="Прямая соединительная линия 28"/>
            <p:cNvCxnSpPr>
              <a:stCxn id="28" idx="2"/>
              <a:endCxn id="26" idx="2"/>
            </p:cNvCxnSpPr>
            <p:nvPr/>
          </p:nvCxnSpPr>
          <p:spPr>
            <a:xfrm flipH="1">
              <a:off x="8844002" y="10184450"/>
              <a:ext cx="4596906" cy="79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054" y="10645657"/>
              <a:ext cx="1326766" cy="1326766"/>
            </a:xfrm>
            <a:prstGeom prst="rect">
              <a:avLst/>
            </a:prstGeom>
          </p:spPr>
        </p:pic>
      </p:grpSp>
      <p:sp>
        <p:nvSpPr>
          <p:cNvPr id="33" name="Овал 32"/>
          <p:cNvSpPr/>
          <p:nvPr/>
        </p:nvSpPr>
        <p:spPr>
          <a:xfrm>
            <a:off x="1451946" y="6302840"/>
            <a:ext cx="5268608" cy="5268608"/>
          </a:xfrm>
          <a:prstGeom prst="ellipse">
            <a:avLst/>
          </a:prstGeom>
          <a:noFill/>
          <a:ln w="76200">
            <a:solidFill>
              <a:srgbClr val="BFF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16" y="7994130"/>
            <a:ext cx="1697896" cy="1697896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17" y="9626655"/>
            <a:ext cx="953534" cy="953534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53" y="6882539"/>
            <a:ext cx="859730" cy="85973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500382" y="8846932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7" y="7983610"/>
            <a:ext cx="953534" cy="95353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88" y="10150324"/>
            <a:ext cx="859730" cy="85973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54" y="7517070"/>
            <a:ext cx="1556570" cy="155657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49" y="6855204"/>
            <a:ext cx="953534" cy="953534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56" y="9505247"/>
            <a:ext cx="953534" cy="953534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15224713" y="1212556"/>
            <a:ext cx="7600950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ru-RU" altLang="ru-RU" sz="40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Аутентичный Интернет: новые возможности </a:t>
            </a:r>
          </a:p>
          <a:p>
            <a:pPr defTabSz="914400" eaLnBrk="1" hangingPunct="1"/>
            <a:endParaRPr lang="ru-RU" altLang="ru-RU" sz="3200" b="1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аутентификация </a:t>
            </a:r>
            <a:r>
              <a:rPr lang="ru-RU" altLang="ru-RU" sz="2400" b="1" dirty="0">
                <a:solidFill>
                  <a:srgbClr val="BC8AFB"/>
                </a:solidFill>
                <a:latin typeface="Euclid Circular A Light" panose="020B0304000000000000" pitchFamily="34" charset="-52"/>
              </a:rPr>
              <a:t>без логинов и паролей </a:t>
            </a:r>
            <a:endParaRPr lang="ru-RU" altLang="ru-RU" sz="2400" b="1" dirty="0" smtClean="0">
              <a:solidFill>
                <a:srgbClr val="BC8AFB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>
              <a:buClr>
                <a:schemeClr val="bg1"/>
              </a:buClr>
            </a:pPr>
            <a:endParaRPr lang="ru-RU" altLang="ru-RU" sz="2400" b="1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>
              <a:buClr>
                <a:schemeClr val="bg1"/>
              </a:buClr>
            </a:pPr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rgbClr val="BC8AFB"/>
                </a:solidFill>
                <a:latin typeface="Euclid Circular A Light" panose="020B0304000000000000" pitchFamily="34" charset="-52"/>
              </a:rPr>
              <a:t>защита</a:t>
            </a: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от сетевого мошенничества </a:t>
            </a: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распоряжения пользователя поступают в систему в виде транзакций </a:t>
            </a:r>
            <a:r>
              <a:rPr lang="ru-RU" altLang="ru-RU" sz="2400" b="1" dirty="0">
                <a:solidFill>
                  <a:srgbClr val="BC8AFB"/>
                </a:solidFill>
                <a:latin typeface="Euclid Circular A Light" panose="020B0304000000000000" pitchFamily="34" charset="-52"/>
              </a:rPr>
              <a:t>его личного сервера</a:t>
            </a: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, они юридически значимы и </a:t>
            </a:r>
            <a:r>
              <a:rPr lang="ru-RU" altLang="ru-RU" sz="2400" b="1" dirty="0" err="1">
                <a:solidFill>
                  <a:schemeClr val="bg1"/>
                </a:solidFill>
                <a:latin typeface="Euclid Circular A Light" panose="020B0304000000000000" pitchFamily="34" charset="-52"/>
              </a:rPr>
              <a:t>неотказуемы</a:t>
            </a: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</a:t>
            </a: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аутентификация терминальных устройств пользователя происходит в его </a:t>
            </a:r>
            <a:r>
              <a:rPr lang="ru-RU" altLang="ru-RU" sz="2400" b="1" dirty="0">
                <a:solidFill>
                  <a:srgbClr val="BC8AFB"/>
                </a:solidFill>
                <a:latin typeface="Euclid Circular A Light" panose="020B0304000000000000" pitchFamily="34" charset="-52"/>
              </a:rPr>
              <a:t>личном коммуникационном пространстве </a:t>
            </a: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операции и процедуры взаимодействия </a:t>
            </a:r>
            <a:r>
              <a:rPr lang="ru-RU" altLang="ru-RU" sz="2400" b="1" dirty="0">
                <a:solidFill>
                  <a:srgbClr val="BC8AFB"/>
                </a:solidFill>
                <a:latin typeface="Euclid Circular A Light" panose="020B0304000000000000" pitchFamily="34" charset="-52"/>
              </a:rPr>
              <a:t>предельно автоматизированы </a:t>
            </a: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и регламентированы с помощью персональных программных роботов 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>
            <a:off x="7406673" y="9148687"/>
            <a:ext cx="861027" cy="0"/>
          </a:xfrm>
          <a:prstGeom prst="straightConnector1">
            <a:avLst/>
          </a:prstGeom>
          <a:ln w="76200">
            <a:solidFill>
              <a:srgbClr val="BFF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53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allsdesk.com/wp-content/uploads/2016/02/black-abstract-wallpapers-1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0" y="10323"/>
            <a:ext cx="2440106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1</a:t>
            </a: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4.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7005" y="2359396"/>
            <a:ext cx="407355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+</a:t>
            </a:r>
            <a:r>
              <a:rPr lang="ru-RU" sz="28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uclid Circular B Light Italic" panose="020B0304000000000000" pitchFamily="34" charset="-52"/>
              </a:rPr>
              <a:t>6</a:t>
            </a:r>
            <a:endParaRPr lang="ru-RU" sz="28700" dirty="0">
              <a:solidFill>
                <a:schemeClr val="tx1">
                  <a:lumMod val="85000"/>
                  <a:lumOff val="15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912368" y="3892184"/>
            <a:ext cx="94223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uclid Circular A Bold" panose="020B0804000000000000" pitchFamily="34" charset="-52"/>
              </a:rPr>
              <a:t>Internet Authentic</a:t>
            </a:r>
          </a:p>
        </p:txBody>
      </p:sp>
      <p:grpSp>
        <p:nvGrpSpPr>
          <p:cNvPr id="45" name="Группа 44"/>
          <p:cNvGrpSpPr/>
          <p:nvPr/>
        </p:nvGrpSpPr>
        <p:grpSpPr>
          <a:xfrm>
            <a:off x="7404220" y="5624932"/>
            <a:ext cx="7060245" cy="6369413"/>
            <a:chOff x="8180619" y="6628372"/>
            <a:chExt cx="5923672" cy="5344051"/>
          </a:xfrm>
        </p:grpSpPr>
        <p:cxnSp>
          <p:nvCxnSpPr>
            <p:cNvPr id="15" name="Прямая соединительная линия 14"/>
            <p:cNvCxnSpPr>
              <a:stCxn id="24" idx="3"/>
              <a:endCxn id="25" idx="1"/>
            </p:cNvCxnSpPr>
            <p:nvPr/>
          </p:nvCxnSpPr>
          <p:spPr>
            <a:xfrm flipV="1">
              <a:off x="10043277" y="7291755"/>
              <a:ext cx="1149433" cy="340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>
              <a:stCxn id="24" idx="2"/>
              <a:endCxn id="26" idx="0"/>
            </p:cNvCxnSpPr>
            <p:nvPr/>
          </p:nvCxnSpPr>
          <p:spPr>
            <a:xfrm flipH="1">
              <a:off x="8844002" y="8295355"/>
              <a:ext cx="535892" cy="6417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>
              <a:stCxn id="25" idx="3"/>
              <a:endCxn id="28" idx="0"/>
            </p:cNvCxnSpPr>
            <p:nvPr/>
          </p:nvCxnSpPr>
          <p:spPr>
            <a:xfrm>
              <a:off x="12519476" y="7291755"/>
              <a:ext cx="921432" cy="15659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>
              <a:endCxn id="28" idx="2"/>
            </p:cNvCxnSpPr>
            <p:nvPr/>
          </p:nvCxnSpPr>
          <p:spPr>
            <a:xfrm flipV="1">
              <a:off x="12224648" y="10184450"/>
              <a:ext cx="1216260" cy="10686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endCxn id="26" idx="2"/>
            </p:cNvCxnSpPr>
            <p:nvPr/>
          </p:nvCxnSpPr>
          <p:spPr>
            <a:xfrm flipH="1" flipV="1">
              <a:off x="8844002" y="10263910"/>
              <a:ext cx="2053880" cy="989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stCxn id="28" idx="1"/>
              <a:endCxn id="27" idx="3"/>
            </p:cNvCxnSpPr>
            <p:nvPr/>
          </p:nvCxnSpPr>
          <p:spPr>
            <a:xfrm flipH="1" flipV="1">
              <a:off x="11729865" y="9139320"/>
              <a:ext cx="1047660" cy="381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stCxn id="26" idx="3"/>
              <a:endCxn id="27" idx="2"/>
            </p:cNvCxnSpPr>
            <p:nvPr/>
          </p:nvCxnSpPr>
          <p:spPr>
            <a:xfrm>
              <a:off x="9507385" y="9600527"/>
              <a:ext cx="1559097" cy="2021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26" idx="3"/>
              <a:endCxn id="27" idx="1"/>
            </p:cNvCxnSpPr>
            <p:nvPr/>
          </p:nvCxnSpPr>
          <p:spPr>
            <a:xfrm flipV="1">
              <a:off x="9507385" y="9139320"/>
              <a:ext cx="895714" cy="461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28" idx="0"/>
              <a:endCxn id="24" idx="3"/>
            </p:cNvCxnSpPr>
            <p:nvPr/>
          </p:nvCxnSpPr>
          <p:spPr>
            <a:xfrm flipH="1" flipV="1">
              <a:off x="10043277" y="7631972"/>
              <a:ext cx="3397631" cy="12257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511" y="6968589"/>
              <a:ext cx="1326766" cy="1326766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2710" y="6628372"/>
              <a:ext cx="1326766" cy="1326766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619" y="8937144"/>
              <a:ext cx="1326766" cy="1326766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099" y="8475937"/>
              <a:ext cx="1326766" cy="1326766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525" y="8857684"/>
              <a:ext cx="1326766" cy="1326766"/>
            </a:xfrm>
            <a:prstGeom prst="rect">
              <a:avLst/>
            </a:prstGeom>
          </p:spPr>
        </p:pic>
        <p:cxnSp>
          <p:nvCxnSpPr>
            <p:cNvPr id="29" name="Прямая соединительная линия 28"/>
            <p:cNvCxnSpPr>
              <a:stCxn id="28" idx="2"/>
              <a:endCxn id="26" idx="2"/>
            </p:cNvCxnSpPr>
            <p:nvPr/>
          </p:nvCxnSpPr>
          <p:spPr>
            <a:xfrm flipH="1">
              <a:off x="8844002" y="10184450"/>
              <a:ext cx="4596906" cy="794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054" y="10645657"/>
              <a:ext cx="1326766" cy="1326766"/>
            </a:xfrm>
            <a:prstGeom prst="rect">
              <a:avLst/>
            </a:prstGeom>
          </p:spPr>
        </p:pic>
      </p:grpSp>
      <p:grpSp>
        <p:nvGrpSpPr>
          <p:cNvPr id="2" name="Группа 1"/>
          <p:cNvGrpSpPr/>
          <p:nvPr/>
        </p:nvGrpSpPr>
        <p:grpSpPr>
          <a:xfrm>
            <a:off x="1564531" y="6972289"/>
            <a:ext cx="4885909" cy="3867129"/>
            <a:chOff x="1451946" y="6302840"/>
            <a:chExt cx="6656601" cy="5268608"/>
          </a:xfrm>
        </p:grpSpPr>
        <p:sp>
          <p:nvSpPr>
            <p:cNvPr id="33" name="Овал 32"/>
            <p:cNvSpPr/>
            <p:nvPr/>
          </p:nvSpPr>
          <p:spPr>
            <a:xfrm>
              <a:off x="1451946" y="6302840"/>
              <a:ext cx="5268608" cy="5268608"/>
            </a:xfrm>
            <a:prstGeom prst="ellipse">
              <a:avLst/>
            </a:prstGeom>
            <a:noFill/>
            <a:ln w="76200">
              <a:solidFill>
                <a:srgbClr val="BFF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816" y="7994130"/>
              <a:ext cx="1697896" cy="1697896"/>
            </a:xfrm>
            <a:prstGeom prst="rect">
              <a:avLst/>
            </a:prstGeom>
          </p:spPr>
        </p:pic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717" y="9626655"/>
              <a:ext cx="953534" cy="953534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253" y="6882539"/>
              <a:ext cx="859730" cy="85973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500382" y="8803849"/>
              <a:ext cx="2608165" cy="796702"/>
            </a:xfrm>
            <a:prstGeom prst="rect">
              <a:avLst/>
            </a:prstGeom>
            <a:solidFill>
              <a:srgbClr val="BFFF2F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latin typeface="Euclid Circular B Bold" panose="020B0804000000000000" pitchFamily="34" charset="-52"/>
                </a:rPr>
                <a:t>MyProx</a:t>
              </a:r>
              <a:r>
                <a:rPr lang="en-US" sz="3200" dirty="0" err="1">
                  <a:latin typeface="Euclid Circular B Bold" panose="020B0804000000000000" pitchFamily="34" charset="-52"/>
                </a:rPr>
                <a:t>y</a:t>
              </a:r>
              <a:endParaRPr lang="ru-RU" sz="3200" dirty="0">
                <a:latin typeface="Euclid Circular B Bold" panose="020B0804000000000000" pitchFamily="34" charset="-52"/>
              </a:endParaRPr>
            </a:p>
          </p:txBody>
        </p:sp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227" y="7983610"/>
              <a:ext cx="953534" cy="953534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488" y="10150324"/>
              <a:ext cx="859730" cy="859730"/>
            </a:xfrm>
            <a:prstGeom prst="rect">
              <a:avLst/>
            </a:prstGeom>
          </p:spPr>
        </p:pic>
        <p:pic>
          <p:nvPicPr>
            <p:cNvPr id="35" name="Рисунок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654" y="7517070"/>
              <a:ext cx="1556570" cy="1556570"/>
            </a:xfrm>
            <a:prstGeom prst="rect">
              <a:avLst/>
            </a:prstGeom>
          </p:spPr>
        </p:pic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649" y="6855204"/>
              <a:ext cx="953534" cy="953534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656" y="9505247"/>
              <a:ext cx="953534" cy="953534"/>
            </a:xfrm>
            <a:prstGeom prst="rect">
              <a:avLst/>
            </a:prstGeom>
          </p:spPr>
        </p:pic>
      </p:grpSp>
      <p:sp>
        <p:nvSpPr>
          <p:cNvPr id="46" name="Прямоугольник 45"/>
          <p:cNvSpPr/>
          <p:nvPr/>
        </p:nvSpPr>
        <p:spPr>
          <a:xfrm>
            <a:off x="15224713" y="1212556"/>
            <a:ext cx="7600950" cy="981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/>
            <a:r>
              <a:rPr lang="ru-RU" altLang="ru-RU" sz="40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Аутентичный Интернет – реально новая </a:t>
            </a:r>
            <a:r>
              <a:rPr lang="ru-RU" altLang="ru-RU" sz="40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среда</a:t>
            </a:r>
            <a:r>
              <a:rPr lang="ru-RU" altLang="ru-RU" sz="40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, в которой взаимодействуют </a:t>
            </a:r>
            <a:r>
              <a:rPr lang="ru-RU" altLang="ru-RU" sz="40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только программные </a:t>
            </a:r>
            <a:r>
              <a:rPr lang="ru-RU" altLang="ru-RU" sz="4000" b="1" dirty="0">
                <a:solidFill>
                  <a:srgbClr val="BFFF2F"/>
                </a:solidFill>
                <a:latin typeface="Euclid Circular A Medium" panose="020B0604000000000000" pitchFamily="34" charset="-52"/>
              </a:rPr>
              <a:t>роботы, представляющие своих </a:t>
            </a:r>
            <a:r>
              <a:rPr lang="ru-RU" altLang="ru-RU" sz="4000" b="1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владельцев</a:t>
            </a:r>
            <a:endParaRPr lang="ru-RU" altLang="ru-RU" sz="4000" b="1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  <a:p>
            <a:pPr defTabSz="914400" eaLnBrk="1" hangingPunct="1"/>
            <a:endParaRPr lang="ru-RU" altLang="ru-RU" sz="3200" b="1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Пользователь имеет возможность настроить своего платежного робота на выполнение его повторяющихся платежей, и робот выполнит все операции своевременно, точно, проверит корректность начисленных сумм, сформирует полный отчет. В необходимых случаях проконсультируется со своим владельцем.</a:t>
            </a: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altLang="ru-RU" sz="2400" b="1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Передача роботам типовых процедур социального взаимодействия сделает общественные процессы радикально более оперативными, экономными, защищенными, легитимными.</a:t>
            </a:r>
          </a:p>
        </p:txBody>
      </p:sp>
      <p:cxnSp>
        <p:nvCxnSpPr>
          <p:cNvPr id="47" name="Прямая со стрелкой 46"/>
          <p:cNvCxnSpPr/>
          <p:nvPr/>
        </p:nvCxnSpPr>
        <p:spPr>
          <a:xfrm>
            <a:off x="6450440" y="9167354"/>
            <a:ext cx="861027" cy="0"/>
          </a:xfrm>
          <a:prstGeom prst="straightConnector1">
            <a:avLst/>
          </a:prstGeom>
          <a:ln w="76200">
            <a:solidFill>
              <a:srgbClr val="BFF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9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17125858" y="714070"/>
            <a:ext cx="6267450" cy="6305191"/>
          </a:xfrm>
          <a:prstGeom prst="rect">
            <a:avLst/>
          </a:prstGeom>
          <a:noFill/>
          <a:ln w="76200">
            <a:solidFill>
              <a:srgbClr val="BC8A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4116050" y="3714265"/>
            <a:ext cx="6267450" cy="6609991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255671" y="5618061"/>
            <a:ext cx="6267450" cy="6609991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090" y="2591575"/>
            <a:ext cx="6061710" cy="6061710"/>
          </a:xfrm>
          <a:prstGeom prst="rect">
            <a:avLst/>
          </a:prstGeom>
          <a:effectLst>
            <a:outerShdw blurRad="254000" dist="50800" dir="5400000" algn="ctr" rotWithShape="0">
              <a:srgbClr val="000000">
                <a:alpha val="39000"/>
              </a:srgbClr>
            </a:outerShdw>
          </a:effectLst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15. </a:t>
            </a:r>
            <a:r>
              <a:rPr lang="ru-RU" sz="7200" b="1" dirty="0" smtClean="0">
                <a:solidFill>
                  <a:srgbClr val="1C1C1C"/>
                </a:solidFill>
                <a:latin typeface="Euclid Circular A Bold" panose="020B0804000000000000" pitchFamily="34" charset="-52"/>
              </a:rPr>
              <a:t>КОНТАКТЫ</a:t>
            </a:r>
            <a:endParaRPr lang="ru-RU" sz="7200" b="1" dirty="0">
              <a:solidFill>
                <a:srgbClr val="1C1C1C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171072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700" dirty="0" smtClean="0">
                <a:solidFill>
                  <a:schemeClr val="bg1">
                    <a:lumMod val="95000"/>
                  </a:schemeClr>
                </a:solidFill>
                <a:latin typeface="Euclid Circular B Light Italic" panose="020B0304000000000000" pitchFamily="34" charset="-52"/>
              </a:rPr>
              <a:t>"</a:t>
            </a:r>
            <a:endParaRPr lang="ru-RU" sz="28700" dirty="0">
              <a:solidFill>
                <a:schemeClr val="bg1">
                  <a:lumMod val="95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1877994"/>
            <a:ext cx="2366780" cy="92329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912368" y="4257635"/>
            <a:ext cx="12203682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Владимир </a:t>
            </a:r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Самохвалов</a:t>
            </a:r>
          </a:p>
          <a:p>
            <a:endParaRPr lang="ru-RU" sz="4400" dirty="0">
              <a:solidFill>
                <a:srgbClr val="1C1C1C"/>
              </a:solidFill>
              <a:latin typeface="Euclid Circular A Light" panose="020B0304000000000000" pitchFamily="34" charset="-52"/>
            </a:endParaRPr>
          </a:p>
          <a:p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Лаборатория Информационного </a:t>
            </a:r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Моделирования</a:t>
            </a:r>
          </a:p>
          <a:p>
            <a:endParaRPr lang="ru-RU" sz="4400" dirty="0">
              <a:solidFill>
                <a:srgbClr val="1C1C1C"/>
              </a:solidFill>
              <a:latin typeface="Euclid Circular A Light" panose="020B0304000000000000" pitchFamily="34" charset="-52"/>
            </a:endParaRPr>
          </a:p>
          <a:p>
            <a:r>
              <a:rPr lang="ru-RU" sz="4400" dirty="0">
                <a:solidFill>
                  <a:srgbClr val="1C1C1C"/>
                </a:solidFill>
                <a:latin typeface="Euclid Circular B Bold" panose="020B0804000000000000" pitchFamily="34" charset="-52"/>
              </a:rPr>
              <a:t>+7 921 9640207</a:t>
            </a:r>
          </a:p>
          <a:p>
            <a:r>
              <a:rPr lang="ru-RU" sz="4400" dirty="0" smtClean="0">
                <a:solidFill>
                  <a:srgbClr val="1C1C1C"/>
                </a:solidFill>
                <a:latin typeface="Euclid Circular B Bold" panose="020B0804000000000000" pitchFamily="34" charset="-52"/>
              </a:rPr>
              <a:t>Санкт-Петербург</a:t>
            </a:r>
          </a:p>
          <a:p>
            <a:endParaRPr lang="ru-RU" sz="4400" dirty="0">
              <a:solidFill>
                <a:srgbClr val="1C1C1C"/>
              </a:solidFill>
              <a:latin typeface="Euclid Circular B Bold" panose="020B0804000000000000" pitchFamily="34" charset="-52"/>
            </a:endParaRPr>
          </a:p>
          <a:p>
            <a:pPr eaLnBrk="1" hangingPunct="1">
              <a:spcAft>
                <a:spcPct val="50000"/>
              </a:spcAft>
            </a:pPr>
            <a:r>
              <a:rPr lang="en-US" altLang="ru-RU" sz="4400" dirty="0">
                <a:solidFill>
                  <a:srgbClr val="BC8AF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vs@rus.net</a:t>
            </a:r>
            <a:endParaRPr lang="ru-RU" altLang="ru-RU" sz="2800" dirty="0">
              <a:solidFill>
                <a:srgbClr val="BC8AFB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Aft>
                <a:spcPct val="50000"/>
              </a:spcAft>
            </a:pPr>
            <a:r>
              <a:rPr lang="ru-RU" altLang="ru-RU" sz="4400" dirty="0" smtClean="0">
                <a:solidFill>
                  <a:srgbClr val="BC8AFB"/>
                </a:solidFill>
              </a:rPr>
              <a:t>facebook.com/</a:t>
            </a:r>
            <a:r>
              <a:rPr lang="ru-RU" altLang="ru-RU" sz="4400" dirty="0" err="1" smtClean="0">
                <a:solidFill>
                  <a:srgbClr val="BC8AFB"/>
                </a:solidFill>
              </a:rPr>
              <a:t>vladimir.samokhvaloff</a:t>
            </a:r>
            <a:r>
              <a:rPr lang="en-US" altLang="ru-RU" sz="4400" dirty="0" smtClean="0">
                <a:solidFill>
                  <a:srgbClr val="BC8AFB"/>
                </a:solidFill>
              </a:rPr>
              <a:t> </a:t>
            </a:r>
            <a:endParaRPr lang="ru-RU" altLang="ru-RU" sz="4400" dirty="0">
              <a:solidFill>
                <a:srgbClr val="BC8AFB"/>
              </a:solidFill>
            </a:endParaRPr>
          </a:p>
          <a:p>
            <a:r>
              <a:rPr lang="ru-RU" sz="4400" dirty="0" smtClean="0">
                <a:solidFill>
                  <a:srgbClr val="1C1C1C"/>
                </a:solidFill>
                <a:latin typeface="Euclid Circular B Bold" panose="020B0804000000000000" pitchFamily="34" charset="-52"/>
              </a:rPr>
              <a:t> </a:t>
            </a:r>
            <a:endParaRPr lang="ru-RU" sz="3600" dirty="0">
              <a:solidFill>
                <a:srgbClr val="1C1C1C"/>
              </a:solidFill>
              <a:latin typeface="Euclid Circular B Bold" panose="020B08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6873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4116050" y="3714265"/>
            <a:ext cx="6267450" cy="6609991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960" y="2359396"/>
            <a:ext cx="6106323" cy="610632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1. </a:t>
            </a:r>
            <a:r>
              <a:rPr lang="ru-RU" sz="7200" b="1" dirty="0" smtClean="0">
                <a:solidFill>
                  <a:srgbClr val="1C1C1C"/>
                </a:solidFill>
                <a:latin typeface="Euclid Circular A Bold" panose="020B0804000000000000" pitchFamily="34" charset="-52"/>
              </a:rPr>
              <a:t>ПРОБЛЕМА</a:t>
            </a:r>
            <a:endParaRPr lang="ru-RU" sz="7200" b="1" dirty="0">
              <a:solidFill>
                <a:srgbClr val="1C1C1C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12367" y="11877994"/>
            <a:ext cx="3981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1C1C1C"/>
                </a:solidFill>
                <a:latin typeface="Euclid Circular B Medium" panose="020B0604000000000000" pitchFamily="34" charset="-52"/>
              </a:rPr>
              <a:t>Сэр Тим </a:t>
            </a:r>
            <a:r>
              <a:rPr lang="ru-RU" sz="2800" dirty="0" err="1">
                <a:solidFill>
                  <a:srgbClr val="1C1C1C"/>
                </a:solidFill>
                <a:latin typeface="Euclid Circular B Medium" panose="020B0604000000000000" pitchFamily="34" charset="-52"/>
              </a:rPr>
              <a:t>Бернерс</a:t>
            </a:r>
            <a:r>
              <a:rPr lang="ru-RU" sz="2800" dirty="0">
                <a:solidFill>
                  <a:srgbClr val="1C1C1C"/>
                </a:solidFill>
                <a:latin typeface="Euclid Circular B Medium" panose="020B0604000000000000" pitchFamily="34" charset="-52"/>
              </a:rPr>
              <a:t> Ли</a:t>
            </a:r>
            <a:br>
              <a:rPr lang="ru-RU" sz="2800" dirty="0">
                <a:solidFill>
                  <a:srgbClr val="1C1C1C"/>
                </a:solidFill>
                <a:latin typeface="Euclid Circular B Medium" panose="020B0604000000000000" pitchFamily="34" charset="-52"/>
              </a:rPr>
            </a:br>
            <a:r>
              <a:rPr lang="ru-RU" sz="2800" dirty="0">
                <a:solidFill>
                  <a:srgbClr val="1C1C1C"/>
                </a:solidFill>
                <a:latin typeface="Euclid Circular B Medium" panose="020B0604000000000000" pitchFamily="34" charset="-52"/>
              </a:rPr>
              <a:t>Отец Интернета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171072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700" dirty="0" smtClean="0">
                <a:solidFill>
                  <a:schemeClr val="bg1">
                    <a:lumMod val="95000"/>
                  </a:schemeClr>
                </a:solidFill>
                <a:latin typeface="Euclid Circular B Light Italic" panose="020B0304000000000000" pitchFamily="34" charset="-52"/>
              </a:rPr>
              <a:t>"</a:t>
            </a:r>
            <a:endParaRPr lang="ru-RU" sz="28700" dirty="0">
              <a:solidFill>
                <a:schemeClr val="bg1">
                  <a:lumMod val="95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1877994"/>
            <a:ext cx="2366780" cy="923292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7125858" y="714070"/>
            <a:ext cx="6267450" cy="6305191"/>
          </a:xfrm>
          <a:prstGeom prst="rect">
            <a:avLst/>
          </a:prstGeom>
          <a:noFill/>
          <a:ln w="76200">
            <a:solidFill>
              <a:srgbClr val="BC8A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255671" y="5618061"/>
            <a:ext cx="6267450" cy="6609991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4257635"/>
            <a:ext cx="1220368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Я хотел построить такой мир, </a:t>
            </a:r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в</a:t>
            </a:r>
          </a:p>
          <a:p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Котором мы </a:t>
            </a:r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могли бы контролировать свою информацию, владеть ею. </a:t>
            </a:r>
          </a:p>
          <a:p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 </a:t>
            </a:r>
          </a:p>
          <a:p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Я удручен состоянием </a:t>
            </a:r>
            <a:r>
              <a:rPr lang="ru-RU" sz="4400" dirty="0" smtClean="0">
                <a:solidFill>
                  <a:srgbClr val="1C1C1C"/>
                </a:solidFill>
                <a:latin typeface="Euclid Circular A Bold" panose="020B0804000000000000" pitchFamily="34" charset="-52"/>
              </a:rPr>
              <a:t>Интернета</a:t>
            </a:r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,</a:t>
            </a:r>
          </a:p>
          <a:p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говорю </a:t>
            </a:r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это от лица всех, кто </a:t>
            </a:r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им</a:t>
            </a:r>
          </a:p>
          <a:p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пользуется </a:t>
            </a:r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сейчас. </a:t>
            </a:r>
          </a:p>
          <a:p>
            <a:endParaRPr lang="ru-RU" sz="3600" dirty="0">
              <a:solidFill>
                <a:srgbClr val="1C1C1C"/>
              </a:solidFill>
              <a:latin typeface="TT Norms Bold" panose="02000803040000020004" pitchFamily="50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039077" y="9519528"/>
            <a:ext cx="3390793" cy="4802611"/>
          </a:xfrm>
          <a:prstGeom prst="rect">
            <a:avLst/>
          </a:prstGeom>
          <a:noFill/>
          <a:ln w="76200">
            <a:solidFill>
              <a:srgbClr val="BC8A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2.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ИНТЕРНЕТ СЕГОДНЯ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279114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tx1"/>
                </a:solidFill>
                <a:latin typeface="Euclid Circular B Light Italic" panose="020B0304000000000000" pitchFamily="34" charset="-52"/>
              </a:rPr>
              <a:t>#</a:t>
            </a:r>
            <a:endParaRPr lang="ru-RU" sz="28700" dirty="0">
              <a:solidFill>
                <a:schemeClr val="tx1"/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Хронические болезни </a:t>
            </a:r>
            <a:r>
              <a:rPr lang="ru-RU" sz="44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Интернета</a:t>
            </a:r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,</a:t>
            </a:r>
            <a:r>
              <a:rPr lang="en-US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 </a:t>
            </a:r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в </a:t>
            </a:r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том </a:t>
            </a:r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виде,</a:t>
            </a:r>
          </a:p>
          <a:p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в </a:t>
            </a:r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котором он существует </a:t>
            </a:r>
            <a:endParaRPr lang="ru-RU" sz="4400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сейчас</a:t>
            </a:r>
            <a:endParaRPr lang="ru-RU" sz="4400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endParaRPr lang="ru-RU" sz="3600" dirty="0">
              <a:solidFill>
                <a:schemeClr val="bg1"/>
              </a:solidFill>
              <a:latin typeface="TT Norms Bold" panose="02000803040000020004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312" y="4253349"/>
            <a:ext cx="1461540" cy="14615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348" y="4253349"/>
            <a:ext cx="1461540" cy="14615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348" y="7608842"/>
            <a:ext cx="1461540" cy="14615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30" y="7608842"/>
            <a:ext cx="1461540" cy="14615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30" y="4253349"/>
            <a:ext cx="1461540" cy="14615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312" y="7608842"/>
            <a:ext cx="1461540" cy="146154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9986889" y="5944430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Фишинг</a:t>
            </a:r>
            <a:endParaRPr lang="ru-RU" sz="28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3168922" y="5954408"/>
            <a:ext cx="1170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Фрод</a:t>
            </a:r>
            <a:endParaRPr lang="ru-RU" sz="28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412445" y="5954408"/>
            <a:ext cx="1603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Трекинг</a:t>
            </a:r>
            <a:endParaRPr lang="ru-RU" sz="28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9694715" y="9202414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Скимминг</a:t>
            </a:r>
            <a:endParaRPr lang="ru-RU" sz="28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2908817" y="9212392"/>
            <a:ext cx="1548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Пароли</a:t>
            </a:r>
            <a:endParaRPr lang="ru-RU" sz="28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6629580" y="9212392"/>
            <a:ext cx="1154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Спам</a:t>
            </a:r>
            <a:endParaRPr lang="ru-RU" sz="28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1555" y="8833528"/>
            <a:ext cx="9745455" cy="548861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912369" y="7312115"/>
            <a:ext cx="78984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В </a:t>
            </a:r>
            <a:r>
              <a:rPr lang="ru-RU" sz="2400" dirty="0">
                <a:solidFill>
                  <a:srgbClr val="BC8AFB"/>
                </a:solidFill>
                <a:latin typeface="Euclid Circular A" panose="020B0504000000000000" pitchFamily="34" charset="-52"/>
              </a:rPr>
              <a:t>России </a:t>
            </a:r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только за </a:t>
            </a:r>
            <a:r>
              <a:rPr lang="ru-RU" sz="2400" dirty="0">
                <a:solidFill>
                  <a:srgbClr val="BC8AFB"/>
                </a:solidFill>
                <a:latin typeface="Euclid Circular A" panose="020B0504000000000000" pitchFamily="34" charset="-52"/>
              </a:rPr>
              <a:t>первое полугодие </a:t>
            </a:r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2018 г. </a:t>
            </a:r>
            <a:endParaRPr lang="ru-RU" sz="2400" dirty="0">
              <a:solidFill>
                <a:srgbClr val="BC8AFB"/>
              </a:solidFill>
              <a:latin typeface="Euclid Circular A" panose="020B0504000000000000" pitchFamily="34" charset="-52"/>
            </a:endParaRPr>
          </a:p>
          <a:p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ущерб </a:t>
            </a:r>
            <a:r>
              <a:rPr lang="ru-RU" sz="2400" dirty="0">
                <a:solidFill>
                  <a:srgbClr val="BC8AFB"/>
                </a:solidFill>
                <a:latin typeface="Euclid Circular A" panose="020B0504000000000000" pitchFamily="34" charset="-52"/>
              </a:rPr>
              <a:t>от </a:t>
            </a:r>
            <a:r>
              <a:rPr lang="ru-RU" sz="2400" dirty="0" err="1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кибер</a:t>
            </a:r>
            <a:r>
              <a:rPr lang="en-US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-</a:t>
            </a:r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преступлений составил</a:t>
            </a:r>
          </a:p>
          <a:p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более </a:t>
            </a:r>
            <a:r>
              <a:rPr lang="en-US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$</a:t>
            </a:r>
            <a:r>
              <a:rPr lang="ru-RU" sz="2400" dirty="0" smtClean="0">
                <a:solidFill>
                  <a:srgbClr val="BC8AFB"/>
                </a:solidFill>
                <a:latin typeface="Euclid Circular A" panose="020B0504000000000000" pitchFamily="34" charset="-52"/>
              </a:rPr>
              <a:t>18М</a:t>
            </a:r>
          </a:p>
          <a:p>
            <a:endParaRPr lang="ru-RU" sz="1800" dirty="0">
              <a:solidFill>
                <a:srgbClr val="BC8AFB"/>
              </a:solidFill>
              <a:latin typeface="Euclid Circular A" panose="020B0504000000000000" pitchFamily="34" charset="-52"/>
            </a:endParaRPr>
          </a:p>
          <a:p>
            <a:r>
              <a:rPr lang="ru-RU" sz="1800" dirty="0" smtClean="0">
                <a:solidFill>
                  <a:srgbClr val="BC8AFB"/>
                </a:solidFill>
                <a:latin typeface="Euclid Circular B Light Italic" panose="020B0304000000000000" pitchFamily="34" charset="-52"/>
              </a:rPr>
              <a:t>(</a:t>
            </a:r>
            <a:r>
              <a:rPr lang="en-US" sz="1800" dirty="0" smtClean="0">
                <a:solidFill>
                  <a:srgbClr val="BC8AFB"/>
                </a:solidFill>
                <a:latin typeface="Euclid Circular B Light Italic" panose="020B0304000000000000" pitchFamily="34" charset="-52"/>
              </a:rPr>
              <a:t>tadviser.ru</a:t>
            </a:r>
            <a:r>
              <a:rPr lang="ru-RU" sz="1800" dirty="0" smtClean="0">
                <a:solidFill>
                  <a:srgbClr val="BC8AFB"/>
                </a:solidFill>
                <a:latin typeface="Euclid Circular B Light Italic" panose="020B0304000000000000" pitchFamily="34" charset="-52"/>
              </a:rPr>
              <a:t>)</a:t>
            </a:r>
            <a:endParaRPr lang="ru-RU" sz="1800" dirty="0">
              <a:solidFill>
                <a:srgbClr val="BC8AFB"/>
              </a:solidFill>
              <a:latin typeface="Euclid Circular B Light Italic" panose="020B03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9053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732" y="445298"/>
            <a:ext cx="12846268" cy="128460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62" y="2359396"/>
            <a:ext cx="8761158" cy="8761158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rgbClr val="BC8AFB"/>
                </a:solidFill>
                <a:latin typeface="Euclid Circular B Bold" panose="020B0804000000000000" pitchFamily="34" charset="-52"/>
              </a:rPr>
              <a:t>3. </a:t>
            </a:r>
            <a:r>
              <a:rPr lang="ru-RU" sz="7200" b="1" dirty="0" smtClean="0">
                <a:solidFill>
                  <a:srgbClr val="BC8AFB"/>
                </a:solidFill>
                <a:latin typeface="Euclid Circular A Bold" panose="020B0804000000000000" pitchFamily="34" charset="-52"/>
              </a:rPr>
              <a:t>ПРОБЛЕМА</a:t>
            </a:r>
            <a:endParaRPr lang="ru-RU" sz="7200" b="1" dirty="0">
              <a:solidFill>
                <a:srgbClr val="BC8AFB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313258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7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Euclid Circular B Light Italic" panose="020B0304000000000000" pitchFamily="34" charset="-52"/>
              </a:rPr>
              <a:t>!!!</a:t>
            </a:r>
            <a:endParaRPr lang="ru-RU" sz="28700" dirty="0">
              <a:solidFill>
                <a:schemeClr val="bg2">
                  <a:lumMod val="40000"/>
                  <a:lumOff val="60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Правила игры </a:t>
            </a:r>
            <a:endParaRPr lang="ru-RU" sz="4400" dirty="0" smtClean="0">
              <a:solidFill>
                <a:srgbClr val="1C1C1C"/>
              </a:solidFill>
              <a:latin typeface="Euclid Circular A Bold" panose="020B0804000000000000" pitchFamily="34" charset="-52"/>
            </a:endParaRPr>
          </a:p>
          <a:p>
            <a:r>
              <a:rPr lang="ru-RU" sz="4400" dirty="0" smtClean="0">
                <a:solidFill>
                  <a:srgbClr val="1C1C1C"/>
                </a:solidFill>
                <a:latin typeface="Euclid Circular A Bold" panose="020B0804000000000000" pitchFamily="34" charset="-52"/>
              </a:rPr>
              <a:t>полностью </a:t>
            </a:r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определяются </a:t>
            </a:r>
            <a:endParaRPr lang="ru-RU" sz="4400" dirty="0" smtClean="0">
              <a:solidFill>
                <a:srgbClr val="1C1C1C"/>
              </a:solidFill>
              <a:latin typeface="Euclid Circular A Bold" panose="020B0804000000000000" pitchFamily="34" charset="-52"/>
            </a:endParaRPr>
          </a:p>
          <a:p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корпоративными сайтами</a:t>
            </a:r>
            <a:endParaRPr lang="ru-RU" sz="4400" dirty="0">
              <a:solidFill>
                <a:srgbClr val="1C1C1C"/>
              </a:solidFill>
              <a:latin typeface="Euclid Circular A Light" panose="020B0304000000000000" pitchFamily="34" charset="-52"/>
            </a:endParaRPr>
          </a:p>
          <a:p>
            <a:endParaRPr lang="ru-RU" sz="3600" dirty="0">
              <a:solidFill>
                <a:schemeClr val="bg1"/>
              </a:solidFill>
              <a:latin typeface="TT Norms Bold" panose="02000803040000020004" pitchFamily="50" charset="-52"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B86BDE1E-784D-4934-9396-D3613442A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962" y="7884882"/>
            <a:ext cx="6450582" cy="360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представлены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стационарными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резидентными серверами (24х7) </a:t>
            </a:r>
            <a:endParaRPr lang="ru-RU" altLang="ru-RU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Euclid Circular B Bold" panose="020B0804000000000000" pitchFamily="34" charset="-52"/>
            </a:endParaRPr>
          </a:p>
          <a:p>
            <a:pPr marL="457200" indent="-4572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взаимодействуют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между </a:t>
            </a: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собой по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схеме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"сервер-сервер" </a:t>
            </a:r>
            <a:endParaRPr lang="ru-RU" altLang="ru-RU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Euclid Circular B Bold" panose="020B0804000000000000" pitchFamily="34" charset="-52"/>
            </a:endParaRPr>
          </a:p>
          <a:p>
            <a:pPr marL="457200" indent="-4572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  <a:p>
            <a:pPr marL="457200" indent="-4572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автоматически</a:t>
            </a: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обрабатывают обращения </a:t>
            </a: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пользователей</a:t>
            </a: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779641" y="7884882"/>
            <a:ext cx="6426418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не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только собирают, но и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продают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 детальные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сведения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 о поведении пользователей </a:t>
            </a:r>
            <a:endParaRPr lang="ru-RU" altLang="ru-RU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  <a:p>
            <a:pPr defTabSz="914400" eaLnBrk="1" hangingPunct="1">
              <a:spcBef>
                <a:spcPct val="30000"/>
              </a:spcBef>
            </a:pP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  <a:p>
            <a:pPr marL="342900" indent="-3429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допускают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массовые утечки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персональных данных и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хищения </a:t>
            </a: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денег</a:t>
            </a: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779641" y="3892184"/>
            <a:ext cx="6972301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диктуют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пользователям способы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идентификации и защиты </a:t>
            </a:r>
            <a:endParaRPr lang="ru-RU" altLang="ru-RU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Euclid Circular B Bold" panose="020B0804000000000000" pitchFamily="34" charset="-52"/>
            </a:endParaRPr>
          </a:p>
          <a:p>
            <a:pPr defTabSz="914400" eaLnBrk="1" hangingPunct="1">
              <a:spcBef>
                <a:spcPct val="30000"/>
              </a:spcBef>
            </a:pP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  <a:p>
            <a:pPr marL="342900" indent="-342900" defTabSz="914400" eaLnBrk="1" hangingPunct="1"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определяют 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B Bold" panose="020B0804000000000000" pitchFamily="34" charset="-52"/>
              </a:rPr>
              <a:t>технологию проведения платежей</a:t>
            </a:r>
            <a:r>
              <a:rPr lang="ru-RU" alt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Euclid Circular A Light" panose="020B0304000000000000" pitchFamily="34" charset="-52"/>
              </a:rPr>
              <a:t> и других операций </a:t>
            </a:r>
            <a:endParaRPr lang="ru-RU" altLang="ru-RU" sz="2400" dirty="0">
              <a:solidFill>
                <a:schemeClr val="tx1">
                  <a:lumMod val="95000"/>
                  <a:lumOff val="5000"/>
                </a:schemeClr>
              </a:solidFill>
              <a:latin typeface="Euclid Circular A Light" panose="020B0304000000000000" pitchFamily="34" charset="-52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1877994"/>
            <a:ext cx="2366780" cy="9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Овал 136"/>
          <p:cNvSpPr/>
          <p:nvPr/>
        </p:nvSpPr>
        <p:spPr>
          <a:xfrm>
            <a:off x="11842058" y="4613859"/>
            <a:ext cx="13970045" cy="138384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4</a:t>
            </a: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ПРОБЛЕМА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313258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700" dirty="0" smtClean="0">
                <a:solidFill>
                  <a:schemeClr val="tx1"/>
                </a:solidFill>
                <a:latin typeface="Euclid Circular B Light Italic" panose="020B0304000000000000" pitchFamily="34" charset="-52"/>
              </a:rPr>
              <a:t>!!!</a:t>
            </a:r>
            <a:endParaRPr lang="ru-RU" sz="28700" dirty="0">
              <a:solidFill>
                <a:schemeClr val="tx1"/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Euclid Circular A Bold" panose="020B0804000000000000" pitchFamily="34" charset="-52"/>
              </a:rPr>
              <a:t>Правила игры </a:t>
            </a:r>
            <a:endParaRPr lang="ru-RU" sz="4400" dirty="0" smtClean="0">
              <a:solidFill>
                <a:schemeClr val="bg1"/>
              </a:solidFill>
              <a:latin typeface="Euclid Circular A Bold" panose="020B0804000000000000" pitchFamily="34" charset="-52"/>
            </a:endParaRPr>
          </a:p>
          <a:p>
            <a:r>
              <a:rPr lang="ru-RU" sz="44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полностью </a:t>
            </a:r>
            <a:r>
              <a:rPr lang="ru-RU" sz="4400" dirty="0">
                <a:solidFill>
                  <a:schemeClr val="bg1"/>
                </a:solidFill>
                <a:latin typeface="Euclid Circular A Bold" panose="020B0804000000000000" pitchFamily="34" charset="-52"/>
              </a:rPr>
              <a:t>определяются </a:t>
            </a:r>
            <a:endParaRPr lang="ru-RU" sz="4400" dirty="0" smtClean="0">
              <a:solidFill>
                <a:schemeClr val="bg1"/>
              </a:solidFill>
              <a:latin typeface="Euclid Circular A Bold" panose="020B0804000000000000" pitchFamily="34" charset="-52"/>
            </a:endParaRPr>
          </a:p>
          <a:p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корпоративными сайтами</a:t>
            </a:r>
            <a:endParaRPr lang="ru-RU" sz="4400" dirty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endParaRPr lang="ru-RU" sz="3600" dirty="0">
              <a:solidFill>
                <a:schemeClr val="bg1"/>
              </a:solidFill>
              <a:latin typeface="TT Norms Bold" panose="02000803040000020004" pitchFamily="50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77004" y="10477330"/>
            <a:ext cx="40884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>
              <a:spcBef>
                <a:spcPct val="30000"/>
              </a:spcBef>
            </a:pPr>
            <a:r>
              <a:rPr lang="ru-RU" altLang="ru-RU" sz="24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Пользователь никак не защищен, а игра ведется по правилам серверов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94" y="1799794"/>
            <a:ext cx="1364983" cy="13649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519" y="6320881"/>
            <a:ext cx="1452993" cy="145299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668" y="7978231"/>
            <a:ext cx="1452993" cy="145299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165" y="6320880"/>
            <a:ext cx="1452993" cy="145299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662" y="8453711"/>
            <a:ext cx="1452993" cy="145299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158" y="8406946"/>
            <a:ext cx="1452993" cy="145299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58" y="9940382"/>
            <a:ext cx="1452993" cy="145299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stCxn id="8" idx="3"/>
            <a:endCxn id="19" idx="1"/>
          </p:cNvCxnSpPr>
          <p:nvPr/>
        </p:nvCxnSpPr>
        <p:spPr>
          <a:xfrm flipV="1">
            <a:off x="16854512" y="7047377"/>
            <a:ext cx="123565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8" idx="2"/>
            <a:endCxn id="20" idx="0"/>
          </p:cNvCxnSpPr>
          <p:nvPr/>
        </p:nvCxnSpPr>
        <p:spPr>
          <a:xfrm flipH="1">
            <a:off x="15854159" y="7773874"/>
            <a:ext cx="273857" cy="679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8" idx="2"/>
            <a:endCxn id="18" idx="1"/>
          </p:cNvCxnSpPr>
          <p:nvPr/>
        </p:nvCxnSpPr>
        <p:spPr>
          <a:xfrm>
            <a:off x="16128016" y="7773874"/>
            <a:ext cx="1235652" cy="930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9" idx="2"/>
            <a:endCxn id="18" idx="3"/>
          </p:cNvCxnSpPr>
          <p:nvPr/>
        </p:nvCxnSpPr>
        <p:spPr>
          <a:xfrm flipH="1">
            <a:off x="18816661" y="7773873"/>
            <a:ext cx="1" cy="930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19" idx="3"/>
            <a:endCxn id="21" idx="0"/>
          </p:cNvCxnSpPr>
          <p:nvPr/>
        </p:nvCxnSpPr>
        <p:spPr>
          <a:xfrm>
            <a:off x="19543158" y="7047377"/>
            <a:ext cx="726497" cy="1359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stCxn id="22" idx="3"/>
            <a:endCxn id="21" idx="2"/>
          </p:cNvCxnSpPr>
          <p:nvPr/>
        </p:nvCxnSpPr>
        <p:spPr>
          <a:xfrm flipV="1">
            <a:off x="19243551" y="9859939"/>
            <a:ext cx="1026104" cy="80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22" idx="1"/>
          </p:cNvCxnSpPr>
          <p:nvPr/>
        </p:nvCxnSpPr>
        <p:spPr>
          <a:xfrm flipH="1" flipV="1">
            <a:off x="16028837" y="9906704"/>
            <a:ext cx="1761721" cy="760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21" idx="1"/>
            <a:endCxn id="18" idx="3"/>
          </p:cNvCxnSpPr>
          <p:nvPr/>
        </p:nvCxnSpPr>
        <p:spPr>
          <a:xfrm flipH="1" flipV="1">
            <a:off x="18816661" y="8704728"/>
            <a:ext cx="726497" cy="428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>
            <a:stCxn id="20" idx="3"/>
            <a:endCxn id="18" idx="2"/>
          </p:cNvCxnSpPr>
          <p:nvPr/>
        </p:nvCxnSpPr>
        <p:spPr>
          <a:xfrm>
            <a:off x="16580655" y="9180208"/>
            <a:ext cx="1509510" cy="251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22" idx="0"/>
            <a:endCxn id="18" idx="2"/>
          </p:cNvCxnSpPr>
          <p:nvPr/>
        </p:nvCxnSpPr>
        <p:spPr>
          <a:xfrm flipH="1" flipV="1">
            <a:off x="18090165" y="9431224"/>
            <a:ext cx="426890" cy="5091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20" idx="3"/>
            <a:endCxn id="18" idx="1"/>
          </p:cNvCxnSpPr>
          <p:nvPr/>
        </p:nvCxnSpPr>
        <p:spPr>
          <a:xfrm flipV="1">
            <a:off x="16580655" y="8704728"/>
            <a:ext cx="783013" cy="475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>
            <a:stCxn id="19" idx="1"/>
            <a:endCxn id="18" idx="0"/>
          </p:cNvCxnSpPr>
          <p:nvPr/>
        </p:nvCxnSpPr>
        <p:spPr>
          <a:xfrm>
            <a:off x="18090165" y="7047377"/>
            <a:ext cx="0" cy="930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>
            <a:stCxn id="21" idx="0"/>
            <a:endCxn id="8" idx="3"/>
          </p:cNvCxnSpPr>
          <p:nvPr/>
        </p:nvCxnSpPr>
        <p:spPr>
          <a:xfrm flipH="1" flipV="1">
            <a:off x="16854512" y="7047378"/>
            <a:ext cx="3415143" cy="13595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>
            <a:stCxn id="20" idx="2"/>
            <a:endCxn id="21" idx="2"/>
          </p:cNvCxnSpPr>
          <p:nvPr/>
        </p:nvCxnSpPr>
        <p:spPr>
          <a:xfrm flipV="1">
            <a:off x="15854159" y="9859939"/>
            <a:ext cx="4415496" cy="467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>
            <a:stCxn id="22" idx="1"/>
            <a:endCxn id="8" idx="2"/>
          </p:cNvCxnSpPr>
          <p:nvPr/>
        </p:nvCxnSpPr>
        <p:spPr>
          <a:xfrm flipH="1" flipV="1">
            <a:off x="16128016" y="7773874"/>
            <a:ext cx="1662542" cy="2893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Рисунок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149" y="3107182"/>
            <a:ext cx="1457601" cy="1457601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492" y="1787896"/>
            <a:ext cx="831317" cy="831317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714" y="3409578"/>
            <a:ext cx="1091126" cy="1091126"/>
          </a:xfrm>
          <a:prstGeom prst="rect">
            <a:avLst/>
          </a:prstGeom>
        </p:spPr>
      </p:pic>
      <p:pic>
        <p:nvPicPr>
          <p:cNvPr id="129" name="Рисунок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793" y="2073650"/>
            <a:ext cx="678345" cy="67834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20551786" y="7331900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servers</a:t>
            </a:r>
            <a:endParaRPr lang="ru-RU" sz="3600" dirty="0">
              <a:solidFill>
                <a:srgbClr val="BFFF2F"/>
              </a:solidFill>
              <a:latin typeface="Euclid Circular A Light" panose="020B0304000000000000" pitchFamily="34" charset="-52"/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2069696" y="7773873"/>
            <a:ext cx="7036204" cy="4454179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TextBox 137"/>
          <p:cNvSpPr txBox="1"/>
          <p:nvPr/>
        </p:nvSpPr>
        <p:spPr>
          <a:xfrm>
            <a:off x="14869860" y="2171526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users</a:t>
            </a:r>
            <a:endParaRPr lang="ru-RU" sz="3600" dirty="0">
              <a:solidFill>
                <a:srgbClr val="BFFF2F"/>
              </a:solidFill>
              <a:latin typeface="Euclid Circular A Light" panose="020B03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30480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Овал 59"/>
          <p:cNvSpPr/>
          <p:nvPr/>
        </p:nvSpPr>
        <p:spPr>
          <a:xfrm>
            <a:off x="11842058" y="4613859"/>
            <a:ext cx="13970045" cy="138384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5.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ПРОБЛЕМА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313258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700" dirty="0" smtClean="0">
                <a:solidFill>
                  <a:schemeClr val="tx1"/>
                </a:solidFill>
                <a:latin typeface="Euclid Circular B Light Italic" panose="020B0304000000000000" pitchFamily="34" charset="-52"/>
              </a:rPr>
              <a:t>!!!</a:t>
            </a:r>
            <a:endParaRPr lang="ru-RU" sz="28700" dirty="0">
              <a:solidFill>
                <a:schemeClr val="tx1"/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Euclid Circular A Bold" panose="020B0804000000000000" pitchFamily="34" charset="-52"/>
              </a:rPr>
              <a:t>Пользователи </a:t>
            </a:r>
            <a:r>
              <a:rPr lang="ru-RU" sz="4400" dirty="0" err="1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статусно</a:t>
            </a:r>
            <a:endParaRPr lang="ru-RU" sz="4400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r>
              <a:rPr lang="ru-RU" sz="4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и </a:t>
            </a:r>
            <a:r>
              <a:rPr lang="ru-RU" sz="4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функционально </a:t>
            </a:r>
            <a:r>
              <a:rPr lang="ru-RU" sz="4400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ограничены</a:t>
            </a:r>
            <a:endParaRPr lang="ru-RU" sz="4400" dirty="0">
              <a:solidFill>
                <a:schemeClr val="bg1"/>
              </a:solidFill>
              <a:latin typeface="Euclid Circular A Bold" panose="020B0804000000000000" pitchFamily="34" charset="-52"/>
            </a:endParaRPr>
          </a:p>
          <a:p>
            <a:endParaRPr lang="ru-RU" sz="3600" dirty="0">
              <a:solidFill>
                <a:schemeClr val="bg1"/>
              </a:solidFill>
              <a:latin typeface="TT Norms Bold" panose="02000803040000020004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94" y="1609294"/>
            <a:ext cx="1364983" cy="13649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519" y="6320881"/>
            <a:ext cx="1452993" cy="145299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668" y="7978231"/>
            <a:ext cx="1452993" cy="145299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165" y="6320880"/>
            <a:ext cx="1452993" cy="145299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662" y="8453711"/>
            <a:ext cx="1452993" cy="145299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158" y="8406946"/>
            <a:ext cx="1452993" cy="145299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58" y="9940382"/>
            <a:ext cx="1452993" cy="1452993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stCxn id="8" idx="3"/>
            <a:endCxn id="19" idx="1"/>
          </p:cNvCxnSpPr>
          <p:nvPr/>
        </p:nvCxnSpPr>
        <p:spPr>
          <a:xfrm flipV="1">
            <a:off x="16854512" y="7047377"/>
            <a:ext cx="123565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8" idx="2"/>
            <a:endCxn id="20" idx="0"/>
          </p:cNvCxnSpPr>
          <p:nvPr/>
        </p:nvCxnSpPr>
        <p:spPr>
          <a:xfrm flipH="1">
            <a:off x="15854159" y="7773874"/>
            <a:ext cx="273857" cy="679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8" idx="2"/>
            <a:endCxn id="18" idx="1"/>
          </p:cNvCxnSpPr>
          <p:nvPr/>
        </p:nvCxnSpPr>
        <p:spPr>
          <a:xfrm>
            <a:off x="16128016" y="7773874"/>
            <a:ext cx="1235652" cy="930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9" idx="2"/>
            <a:endCxn id="18" idx="3"/>
          </p:cNvCxnSpPr>
          <p:nvPr/>
        </p:nvCxnSpPr>
        <p:spPr>
          <a:xfrm flipH="1">
            <a:off x="18816661" y="7773873"/>
            <a:ext cx="1" cy="9308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19" idx="3"/>
            <a:endCxn id="21" idx="0"/>
          </p:cNvCxnSpPr>
          <p:nvPr/>
        </p:nvCxnSpPr>
        <p:spPr>
          <a:xfrm>
            <a:off x="19543158" y="7047377"/>
            <a:ext cx="726497" cy="13595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stCxn id="22" idx="3"/>
            <a:endCxn id="21" idx="2"/>
          </p:cNvCxnSpPr>
          <p:nvPr/>
        </p:nvCxnSpPr>
        <p:spPr>
          <a:xfrm flipV="1">
            <a:off x="19243551" y="9859939"/>
            <a:ext cx="1026104" cy="80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22" idx="1"/>
          </p:cNvCxnSpPr>
          <p:nvPr/>
        </p:nvCxnSpPr>
        <p:spPr>
          <a:xfrm flipH="1" flipV="1">
            <a:off x="16028837" y="9906704"/>
            <a:ext cx="1761721" cy="760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21" idx="1"/>
            <a:endCxn id="18" idx="3"/>
          </p:cNvCxnSpPr>
          <p:nvPr/>
        </p:nvCxnSpPr>
        <p:spPr>
          <a:xfrm flipH="1" flipV="1">
            <a:off x="18816661" y="8704728"/>
            <a:ext cx="726497" cy="4287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>
            <a:stCxn id="20" idx="3"/>
            <a:endCxn id="18" idx="2"/>
          </p:cNvCxnSpPr>
          <p:nvPr/>
        </p:nvCxnSpPr>
        <p:spPr>
          <a:xfrm>
            <a:off x="16580655" y="9180208"/>
            <a:ext cx="1509510" cy="251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22" idx="0"/>
            <a:endCxn id="18" idx="2"/>
          </p:cNvCxnSpPr>
          <p:nvPr/>
        </p:nvCxnSpPr>
        <p:spPr>
          <a:xfrm flipH="1" flipV="1">
            <a:off x="18090165" y="9431224"/>
            <a:ext cx="426890" cy="5091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20" idx="3"/>
            <a:endCxn id="18" idx="1"/>
          </p:cNvCxnSpPr>
          <p:nvPr/>
        </p:nvCxnSpPr>
        <p:spPr>
          <a:xfrm flipV="1">
            <a:off x="16580655" y="8704728"/>
            <a:ext cx="783013" cy="475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>
            <a:stCxn id="19" idx="1"/>
            <a:endCxn id="18" idx="0"/>
          </p:cNvCxnSpPr>
          <p:nvPr/>
        </p:nvCxnSpPr>
        <p:spPr>
          <a:xfrm>
            <a:off x="18090165" y="7047377"/>
            <a:ext cx="0" cy="9308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>
            <a:stCxn id="21" idx="0"/>
            <a:endCxn id="8" idx="3"/>
          </p:cNvCxnSpPr>
          <p:nvPr/>
        </p:nvCxnSpPr>
        <p:spPr>
          <a:xfrm flipH="1" flipV="1">
            <a:off x="16854512" y="7047378"/>
            <a:ext cx="3415143" cy="13595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>
            <a:stCxn id="20" idx="2"/>
            <a:endCxn id="21" idx="2"/>
          </p:cNvCxnSpPr>
          <p:nvPr/>
        </p:nvCxnSpPr>
        <p:spPr>
          <a:xfrm flipV="1">
            <a:off x="15854159" y="9859939"/>
            <a:ext cx="4415496" cy="467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>
            <a:stCxn id="22" idx="1"/>
            <a:endCxn id="8" idx="2"/>
          </p:cNvCxnSpPr>
          <p:nvPr/>
        </p:nvCxnSpPr>
        <p:spPr>
          <a:xfrm flipH="1" flipV="1">
            <a:off x="16128016" y="7773874"/>
            <a:ext cx="1662542" cy="2893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Рисунок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149" y="2916682"/>
            <a:ext cx="1457601" cy="1457601"/>
          </a:xfrm>
          <a:prstGeom prst="rect">
            <a:avLst/>
          </a:prstGeom>
        </p:spPr>
      </p:pic>
      <p:pic>
        <p:nvPicPr>
          <p:cNvPr id="127" name="Рисунок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492" y="1597396"/>
            <a:ext cx="831317" cy="831317"/>
          </a:xfrm>
          <a:prstGeom prst="rect">
            <a:avLst/>
          </a:prstGeom>
        </p:spPr>
      </p:pic>
      <p:pic>
        <p:nvPicPr>
          <p:cNvPr id="128" name="Рисунок 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714" y="3219078"/>
            <a:ext cx="1091126" cy="1091126"/>
          </a:xfrm>
          <a:prstGeom prst="rect">
            <a:avLst/>
          </a:prstGeom>
        </p:spPr>
      </p:pic>
      <p:pic>
        <p:nvPicPr>
          <p:cNvPr id="129" name="Рисунок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793" y="1883150"/>
            <a:ext cx="678345" cy="678345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4869860" y="2171526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users</a:t>
            </a:r>
            <a:endParaRPr lang="ru-RU" sz="3600" dirty="0">
              <a:solidFill>
                <a:srgbClr val="BFFF2F"/>
              </a:solidFill>
              <a:latin typeface="Euclid Circular A Light" panose="020B0304000000000000" pitchFamily="34" charset="-52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551786" y="7331900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servers</a:t>
            </a:r>
            <a:endParaRPr lang="ru-RU" sz="3600" dirty="0">
              <a:solidFill>
                <a:srgbClr val="BFFF2F"/>
              </a:solidFill>
              <a:latin typeface="Euclid Circular A Light" panose="020B0304000000000000" pitchFamily="34" charset="-52"/>
            </a:endParaRPr>
          </a:p>
        </p:txBody>
      </p:sp>
      <p:cxnSp>
        <p:nvCxnSpPr>
          <p:cNvPr id="5" name="Прямая со стрелкой 4"/>
          <p:cNvCxnSpPr>
            <a:stCxn id="7" idx="2"/>
            <a:endCxn id="8" idx="1"/>
          </p:cNvCxnSpPr>
          <p:nvPr/>
        </p:nvCxnSpPr>
        <p:spPr>
          <a:xfrm>
            <a:off x="13747086" y="2974277"/>
            <a:ext cx="1654433" cy="4073101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28" idx="2"/>
            <a:endCxn id="8" idx="0"/>
          </p:cNvCxnSpPr>
          <p:nvPr/>
        </p:nvCxnSpPr>
        <p:spPr>
          <a:xfrm flipH="1">
            <a:off x="16128016" y="4310204"/>
            <a:ext cx="26261" cy="2010677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29" idx="2"/>
            <a:endCxn id="8" idx="3"/>
          </p:cNvCxnSpPr>
          <p:nvPr/>
        </p:nvCxnSpPr>
        <p:spPr>
          <a:xfrm flipH="1">
            <a:off x="16854512" y="2561495"/>
            <a:ext cx="402454" cy="4485883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126" idx="2"/>
            <a:endCxn id="19" idx="3"/>
          </p:cNvCxnSpPr>
          <p:nvPr/>
        </p:nvCxnSpPr>
        <p:spPr>
          <a:xfrm>
            <a:off x="19480950" y="4374283"/>
            <a:ext cx="62208" cy="2673094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127" idx="2"/>
            <a:endCxn id="19" idx="3"/>
          </p:cNvCxnSpPr>
          <p:nvPr/>
        </p:nvCxnSpPr>
        <p:spPr>
          <a:xfrm flipH="1">
            <a:off x="19543158" y="2428713"/>
            <a:ext cx="1452993" cy="4618664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stCxn id="126" idx="2"/>
            <a:endCxn id="19" idx="0"/>
          </p:cNvCxnSpPr>
          <p:nvPr/>
        </p:nvCxnSpPr>
        <p:spPr>
          <a:xfrm flipH="1">
            <a:off x="18816662" y="4374283"/>
            <a:ext cx="664288" cy="1946597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129" idx="2"/>
            <a:endCxn id="19" idx="1"/>
          </p:cNvCxnSpPr>
          <p:nvPr/>
        </p:nvCxnSpPr>
        <p:spPr>
          <a:xfrm>
            <a:off x="17256966" y="2561495"/>
            <a:ext cx="833199" cy="4485882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912054" y="6320880"/>
            <a:ext cx="556377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eaLnBrk="1" hangingPunct="1">
              <a:spcAft>
                <a:spcPts val="54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присутствуют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в сети сеансами лишь как 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клиенты </a:t>
            </a:r>
            <a:r>
              <a:rPr lang="ru-RU" altLang="ru-RU" sz="24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сайтов</a:t>
            </a:r>
            <a:endParaRPr lang="ru-RU" altLang="ru-RU" sz="2400" dirty="0">
              <a:solidFill>
                <a:srgbClr val="BFFF2F"/>
              </a:solidFill>
              <a:latin typeface="Euclid Circular A Light" panose="020B0304000000000000" pitchFamily="34" charset="-52"/>
            </a:endParaRPr>
          </a:p>
          <a:p>
            <a:pPr marL="285750" indent="-285750" defTabSz="914400" eaLnBrk="1" hangingPunct="1">
              <a:spcAft>
                <a:spcPts val="54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используют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терминальные, в том числе 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мобильные устройства </a:t>
            </a:r>
          </a:p>
          <a:p>
            <a:pPr marL="285750" indent="-285750" defTabSz="914400" eaLnBrk="1" hangingPunct="1">
              <a:spcAft>
                <a:spcPts val="54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функциональные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возможности 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ограничены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 заполнением форм </a:t>
            </a:r>
          </a:p>
          <a:p>
            <a:pPr marL="285750" indent="-285750" defTabSz="914400" eaLnBrk="1" hangingPunct="1">
              <a:spcAft>
                <a:spcPts val="54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данные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вводятся многократно и 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вручную: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трудоемко и ненадежно 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8142421" y="6320880"/>
            <a:ext cx="5775338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eaLnBrk="1" hangingPunct="1">
              <a:spcAft>
                <a:spcPts val="54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rgbClr val="BFFF2F"/>
                </a:solidFill>
                <a:latin typeface="Euclid Circular A Light" panose="020B0304000000000000" pitchFamily="34" charset="-52"/>
              </a:rPr>
              <a:t>аутентификация 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ненадежна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, производится многократно и с разных устройств </a:t>
            </a:r>
          </a:p>
          <a:p>
            <a:pPr marL="285750" indent="-285750" defTabSz="914400" eaLnBrk="1" hangingPunct="1">
              <a:spcAft>
                <a:spcPts val="54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распоряжения </a:t>
            </a:r>
            <a:r>
              <a:rPr lang="ru-RU" altLang="ru-RU" sz="2400" dirty="0">
                <a:solidFill>
                  <a:schemeClr val="bg1"/>
                </a:solidFill>
                <a:latin typeface="Euclid Circular A Light" panose="020B0304000000000000" pitchFamily="34" charset="-52"/>
              </a:rPr>
              <a:t>пользователя вводятся с терминала, а фиксируется на сервере, что порождает </a:t>
            </a:r>
            <a:r>
              <a:rPr lang="ru-RU" altLang="ru-RU" sz="2400" dirty="0">
                <a:solidFill>
                  <a:srgbClr val="BFFF2F"/>
                </a:solidFill>
                <a:latin typeface="Euclid Circular A Light" panose="020B0304000000000000" pitchFamily="34" charset="-52"/>
              </a:rPr>
              <a:t>уязвимости и возможность разночтения</a:t>
            </a:r>
            <a:endParaRPr lang="ru-RU" altLang="ru-RU" sz="1200" dirty="0">
              <a:solidFill>
                <a:srgbClr val="BFFF2F"/>
              </a:solidFill>
              <a:latin typeface="Euclid Circular A Light" panose="020B03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4812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r="27052" b="1321"/>
          <a:stretch/>
        </p:blipFill>
        <p:spPr>
          <a:xfrm>
            <a:off x="12877616" y="0"/>
            <a:ext cx="11506384" cy="1371600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66" y="11877994"/>
            <a:ext cx="2366780" cy="92329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616" y="3114544"/>
            <a:ext cx="8716236" cy="871623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6. </a:t>
            </a:r>
            <a:r>
              <a:rPr lang="ru-RU" sz="7200" b="1" dirty="0" smtClean="0">
                <a:solidFill>
                  <a:srgbClr val="1C1C1C"/>
                </a:solidFill>
                <a:latin typeface="Euclid Circular A Bold" panose="020B0804000000000000" pitchFamily="34" charset="-52"/>
              </a:rPr>
              <a:t>ПРОБЛЕМА</a:t>
            </a:r>
            <a:endParaRPr lang="ru-RU" sz="7200" b="1" dirty="0">
              <a:solidFill>
                <a:srgbClr val="1C1C1C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3132589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7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Euclid Circular B Light Italic" panose="020B0304000000000000" pitchFamily="34" charset="-52"/>
              </a:rPr>
              <a:t>!!!</a:t>
            </a:r>
            <a:endParaRPr lang="ru-RU" sz="28700" dirty="0">
              <a:solidFill>
                <a:schemeClr val="bg2">
                  <a:lumMod val="20000"/>
                  <a:lumOff val="80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7" y="3892184"/>
            <a:ext cx="113618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Источник проблем </a:t>
            </a:r>
            <a:r>
              <a:rPr lang="ru-RU" sz="4400" dirty="0" err="1">
                <a:solidFill>
                  <a:srgbClr val="1C1C1C"/>
                </a:solidFill>
                <a:latin typeface="Euclid Circular A Bold" panose="020B0804000000000000" pitchFamily="34" charset="-52"/>
              </a:rPr>
              <a:t>Internet</a:t>
            </a:r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 "</a:t>
            </a:r>
            <a:r>
              <a:rPr lang="ru-RU" sz="4400" dirty="0" err="1">
                <a:solidFill>
                  <a:srgbClr val="1C1C1C"/>
                </a:solidFill>
                <a:latin typeface="Euclid Circular A Bold" panose="020B0804000000000000" pitchFamily="34" charset="-52"/>
              </a:rPr>
              <a:t>as</a:t>
            </a:r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 </a:t>
            </a:r>
            <a:r>
              <a:rPr lang="ru-RU" sz="4400" dirty="0" err="1">
                <a:solidFill>
                  <a:srgbClr val="1C1C1C"/>
                </a:solidFill>
                <a:latin typeface="Euclid Circular A Bold" panose="020B0804000000000000" pitchFamily="34" charset="-52"/>
              </a:rPr>
              <a:t>is</a:t>
            </a:r>
            <a:r>
              <a:rPr lang="ru-RU" sz="4400" dirty="0">
                <a:solidFill>
                  <a:srgbClr val="1C1C1C"/>
                </a:solidFill>
                <a:latin typeface="Euclid Circular A Bold" panose="020B0804000000000000" pitchFamily="34" charset="-52"/>
              </a:rPr>
              <a:t>" — </a:t>
            </a:r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статусное и технологическое неравенство </a:t>
            </a:r>
            <a:r>
              <a:rPr lang="ru-RU" sz="4400" dirty="0" smtClean="0">
                <a:solidFill>
                  <a:srgbClr val="1C1C1C"/>
                </a:solidFill>
                <a:latin typeface="Euclid Circular A Light" panose="020B0304000000000000" pitchFamily="34" charset="-52"/>
              </a:rPr>
              <a:t>сайтов </a:t>
            </a:r>
            <a:r>
              <a:rPr lang="ru-RU" sz="4400" dirty="0">
                <a:solidFill>
                  <a:srgbClr val="1C1C1C"/>
                </a:solidFill>
                <a:latin typeface="Euclid Circular A Light" panose="020B0304000000000000" pitchFamily="34" charset="-52"/>
              </a:rPr>
              <a:t>и пользователей </a:t>
            </a:r>
          </a:p>
          <a:p>
            <a:endParaRPr lang="ru-RU" sz="3600" dirty="0">
              <a:solidFill>
                <a:srgbClr val="1C1C1C"/>
              </a:solidFill>
              <a:latin typeface="TT Norms Bold" panose="02000803040000020004" pitchFamily="50" charset="-52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828034" y="7796285"/>
            <a:ext cx="707796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>
              <a:buClr>
                <a:srgbClr val="BC8AFB"/>
              </a:buClr>
            </a:pPr>
            <a:r>
              <a:rPr lang="ru-RU" altLang="ru-RU" sz="6600" dirty="0" smtClean="0">
                <a:solidFill>
                  <a:srgbClr val="BC8AFB"/>
                </a:solidFill>
                <a:latin typeface="Euclid Circular A Light" panose="020B0304000000000000" pitchFamily="34" charset="-52"/>
              </a:rPr>
              <a:t>Задача:</a:t>
            </a:r>
            <a:endParaRPr lang="en-US" altLang="ru-RU" sz="6600" dirty="0" smtClean="0">
              <a:solidFill>
                <a:srgbClr val="BC8AFB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>
              <a:buClr>
                <a:srgbClr val="BC8AFB"/>
              </a:buClr>
            </a:pPr>
            <a:r>
              <a:rPr lang="ru-RU" altLang="ru-RU" sz="28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поднять </a:t>
            </a:r>
            <a:r>
              <a:rPr lang="ru-RU" altLang="ru-RU" sz="2800" dirty="0">
                <a:solidFill>
                  <a:srgbClr val="BC8AFB"/>
                </a:solidFill>
                <a:latin typeface="Euclid Circular A Medium" panose="020B0604000000000000" pitchFamily="34" charset="-52"/>
              </a:rPr>
              <a:t>статус и </a:t>
            </a:r>
            <a:r>
              <a:rPr lang="ru-RU" altLang="ru-RU" sz="28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технологическую</a:t>
            </a:r>
            <a:endParaRPr lang="en-US" altLang="ru-RU" sz="2800" dirty="0" smtClean="0">
              <a:solidFill>
                <a:srgbClr val="BC8AFB"/>
              </a:solidFill>
              <a:latin typeface="Euclid Circular A Medium" panose="020B0604000000000000" pitchFamily="34" charset="-52"/>
            </a:endParaRPr>
          </a:p>
          <a:p>
            <a:pPr defTabSz="914400" eaLnBrk="1" hangingPunct="1">
              <a:buClr>
                <a:srgbClr val="BC8AFB"/>
              </a:buClr>
            </a:pPr>
            <a:r>
              <a:rPr lang="ru-RU" altLang="ru-RU" sz="28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оснащенность </a:t>
            </a:r>
            <a:r>
              <a:rPr lang="ru-RU" altLang="ru-RU" sz="2800" dirty="0">
                <a:solidFill>
                  <a:srgbClr val="BC8AFB"/>
                </a:solidFill>
                <a:latin typeface="Euclid Circular A Medium" panose="020B0604000000000000" pitchFamily="34" charset="-52"/>
              </a:rPr>
              <a:t>пользователей, обеспечив им: </a:t>
            </a:r>
          </a:p>
          <a:p>
            <a:pPr marL="285750" indent="-28575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endParaRPr lang="ru-RU" altLang="ru-RU" sz="2400" dirty="0">
              <a:solidFill>
                <a:srgbClr val="BC8AFB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000" dirty="0" err="1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резидентность</a:t>
            </a:r>
            <a:r>
              <a:rPr lang="ru-RU" altLang="ru-RU" sz="20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 </a:t>
            </a:r>
            <a:endParaRPr lang="en-US" altLang="ru-RU" sz="2000" dirty="0" smtClean="0">
              <a:solidFill>
                <a:srgbClr val="BC8AFB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0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стационарность </a:t>
            </a:r>
            <a:endParaRPr lang="en-US" altLang="ru-RU" sz="2000" dirty="0" smtClean="0">
              <a:solidFill>
                <a:srgbClr val="BC8AFB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0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возможность </a:t>
            </a:r>
            <a:r>
              <a:rPr lang="ru-RU" altLang="ru-RU" sz="2000" dirty="0">
                <a:solidFill>
                  <a:srgbClr val="BC8AFB"/>
                </a:solidFill>
                <a:latin typeface="Euclid Circular A Medium" panose="020B0604000000000000" pitchFamily="34" charset="-52"/>
              </a:rPr>
              <a:t>автоматического выполнения операций </a:t>
            </a:r>
            <a:endParaRPr lang="en-US" altLang="ru-RU" sz="2000" dirty="0" smtClean="0">
              <a:solidFill>
                <a:srgbClr val="BC8AFB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0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защиту </a:t>
            </a:r>
            <a:r>
              <a:rPr lang="ru-RU" altLang="ru-RU" sz="2000" dirty="0">
                <a:solidFill>
                  <a:srgbClr val="BC8AFB"/>
                </a:solidFill>
                <a:latin typeface="Euclid Circular A Medium" panose="020B0604000000000000" pitchFamily="34" charset="-52"/>
              </a:rPr>
              <a:t>персональных данных </a:t>
            </a:r>
            <a:endParaRPr lang="en-US" altLang="ru-RU" sz="2000" dirty="0" smtClean="0">
              <a:solidFill>
                <a:srgbClr val="BC8AFB"/>
              </a:solidFill>
              <a:latin typeface="Euclid Circular A Medium" panose="020B0604000000000000" pitchFamily="34" charset="-52"/>
            </a:endParaRPr>
          </a:p>
          <a:p>
            <a:pPr marL="342900" indent="-3429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000" dirty="0" smtClean="0">
                <a:solidFill>
                  <a:srgbClr val="BC8AFB"/>
                </a:solidFill>
                <a:latin typeface="Euclid Circular A Medium" panose="020B0604000000000000" pitchFamily="34" charset="-52"/>
              </a:rPr>
              <a:t>контроль </a:t>
            </a:r>
            <a:r>
              <a:rPr lang="ru-RU" altLang="ru-RU" sz="2000" dirty="0">
                <a:solidFill>
                  <a:srgbClr val="BC8AFB"/>
                </a:solidFill>
                <a:latin typeface="Euclid Circular A Medium" panose="020B0604000000000000" pitchFamily="34" charset="-52"/>
              </a:rPr>
              <a:t>и управление личной информацией 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2069696" y="6868323"/>
            <a:ext cx="8579254" cy="7057227"/>
          </a:xfrm>
          <a:prstGeom prst="rect">
            <a:avLst/>
          </a:prstGeom>
          <a:noFill/>
          <a:ln w="76200">
            <a:solidFill>
              <a:srgbClr val="BC8A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3116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5184726" y="3349508"/>
            <a:ext cx="6267450" cy="6609991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278542" y="5425448"/>
            <a:ext cx="6267450" cy="6609991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2069696" y="4036633"/>
            <a:ext cx="8579254" cy="7057227"/>
          </a:xfrm>
          <a:prstGeom prst="rect">
            <a:avLst/>
          </a:prstGeom>
          <a:solidFill>
            <a:srgbClr val="1C1C1C"/>
          </a:solidFill>
          <a:ln w="76200">
            <a:solidFill>
              <a:srgbClr val="BC8A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11842058" y="4613859"/>
            <a:ext cx="13970045" cy="138384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7. </a:t>
            </a:r>
            <a:r>
              <a:rPr lang="ru-RU" sz="7200" b="1" dirty="0" smtClean="0">
                <a:solidFill>
                  <a:schemeClr val="bg1"/>
                </a:solidFill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solidFill>
                <a:schemeClr val="bg1"/>
              </a:solidFill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2828034" y="4964595"/>
            <a:ext cx="707796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hangingPunct="1">
              <a:buClr>
                <a:srgbClr val="BC8AFB"/>
              </a:buClr>
            </a:pPr>
            <a:r>
              <a:rPr lang="ru-RU" altLang="ru-RU" sz="6600" dirty="0" smtClean="0">
                <a:solidFill>
                  <a:schemeClr val="bg1"/>
                </a:solidFill>
                <a:latin typeface="Euclid Circular A Light" panose="020B0304000000000000" pitchFamily="34" charset="-52"/>
              </a:rPr>
              <a:t>Решение:</a:t>
            </a:r>
            <a:endParaRPr lang="en-US" altLang="ru-RU" sz="6600" dirty="0" smtClean="0">
              <a:solidFill>
                <a:schemeClr val="bg1"/>
              </a:solidFill>
              <a:latin typeface="Euclid Circular A Light" panose="020B0304000000000000" pitchFamily="34" charset="-52"/>
            </a:endParaRPr>
          </a:p>
          <a:p>
            <a:pPr defTabSz="914400" eaLnBrk="1" hangingPunct="1">
              <a:buClr>
                <a:srgbClr val="BC8AFB"/>
              </a:buClr>
            </a:pPr>
            <a:r>
              <a:rPr lang="ru-RU" altLang="ru-RU" sz="28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Персональный сервер пользователя </a:t>
            </a:r>
            <a:r>
              <a:rPr lang="ru-RU" altLang="ru-RU" sz="2800" dirty="0" err="1">
                <a:solidFill>
                  <a:schemeClr val="bg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8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 </a:t>
            </a:r>
            <a:r>
              <a:rPr lang="ru-RU" altLang="ru-RU" sz="28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:</a:t>
            </a:r>
          </a:p>
          <a:p>
            <a:pPr defTabSz="914400" eaLnBrk="1" hangingPunct="1">
              <a:buClr>
                <a:srgbClr val="BC8AFB"/>
              </a:buClr>
            </a:pPr>
            <a:endParaRPr lang="ru-RU" altLang="ru-RU" sz="28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457200" indent="-4572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8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компактный </a:t>
            </a:r>
            <a:r>
              <a:rPr lang="ru-RU" altLang="ru-RU" sz="28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одноплатный миникомпьютер со считывателем чиповых </a:t>
            </a:r>
            <a:r>
              <a:rPr lang="ru-RU" altLang="ru-RU" sz="28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карт</a:t>
            </a:r>
          </a:p>
          <a:p>
            <a:pPr marL="457200" indent="-457200" defTabSz="914400" eaLnBrk="1" hangingPunct="1">
              <a:buClr>
                <a:srgbClr val="BC8AFB"/>
              </a:buClr>
              <a:buFont typeface="Wingdings" panose="05000000000000000000" pitchFamily="2" charset="2"/>
              <a:buChar char="§"/>
            </a:pPr>
            <a:r>
              <a:rPr lang="ru-RU" altLang="ru-RU" sz="28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/>
            </a:r>
            <a:br>
              <a:rPr lang="ru-RU" altLang="ru-RU" sz="2800" dirty="0">
                <a:solidFill>
                  <a:schemeClr val="bg1"/>
                </a:solidFill>
                <a:latin typeface="Euclid Circular A Medium" panose="020B0604000000000000" pitchFamily="34" charset="-52"/>
              </a:rPr>
            </a:br>
            <a:r>
              <a:rPr lang="ru-RU" altLang="ru-RU" sz="28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устанавливается </a:t>
            </a:r>
            <a:r>
              <a:rPr lang="ru-RU" altLang="ru-RU" sz="28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на территории </a:t>
            </a:r>
            <a:r>
              <a:rPr lang="ru-RU" altLang="ru-RU" sz="28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пользователя</a:t>
            </a:r>
            <a:endParaRPr lang="ru-RU" altLang="ru-RU" sz="28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defTabSz="914400" eaLnBrk="1" hangingPunct="1">
              <a:buClr>
                <a:srgbClr val="BC8AFB"/>
              </a:buClr>
            </a:pPr>
            <a:endParaRPr lang="ru-RU" altLang="ru-RU" sz="28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267" y="3740350"/>
            <a:ext cx="8509229" cy="665658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935360" y="9245688"/>
            <a:ext cx="51621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Реальная цифровая</a:t>
            </a:r>
          </a:p>
          <a:p>
            <a:r>
              <a:rPr lang="ru-RU" sz="2400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экономика</a:t>
            </a:r>
          </a:p>
          <a:p>
            <a:endParaRPr lang="ru-RU" sz="24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  <a:p>
            <a:r>
              <a:rPr lang="ru-RU" sz="3600" dirty="0" smtClean="0">
                <a:solidFill>
                  <a:srgbClr val="BFFF2F"/>
                </a:solidFill>
                <a:latin typeface="Euclid Circular A Medium" panose="020B0604000000000000" pitchFamily="34" charset="-52"/>
              </a:rPr>
              <a:t>Есть рабочий прототип!</a:t>
            </a:r>
            <a:endParaRPr lang="ru-RU" sz="3600" dirty="0">
              <a:solidFill>
                <a:srgbClr val="BFFF2F"/>
              </a:solidFill>
              <a:latin typeface="Euclid Circular A Medium" panose="020B06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6344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1912368" y="1533834"/>
            <a:ext cx="11740567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7200" b="1" dirty="0" smtClean="0">
                <a:latin typeface="Euclid Circular A Light" panose="020B0304000000000000" pitchFamily="34" charset="-52"/>
              </a:rPr>
              <a:t>8. </a:t>
            </a:r>
            <a:r>
              <a:rPr lang="ru-RU" sz="7200" b="1" dirty="0" smtClean="0">
                <a:latin typeface="Euclid Circular A Bold" panose="020B0804000000000000" pitchFamily="34" charset="-52"/>
              </a:rPr>
              <a:t>РЕШЕНИЕ</a:t>
            </a:r>
            <a:endParaRPr lang="ru-RU" sz="7200" b="1" dirty="0">
              <a:latin typeface="Euclid Circular A Bold" panose="020B0804000000000000" pitchFamily="34" charset="-52"/>
              <a:ea typeface="Yu Gothic UI Semibold" panose="020B07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005" y="2359396"/>
            <a:ext cx="322716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Euclid Circular B Light Italic" panose="020B0304000000000000" pitchFamily="34" charset="-52"/>
              </a:rPr>
              <a:t>+1</a:t>
            </a:r>
            <a:endParaRPr lang="ru-RU" sz="28700" dirty="0">
              <a:solidFill>
                <a:schemeClr val="bg2">
                  <a:lumMod val="20000"/>
                  <a:lumOff val="80000"/>
                </a:schemeClr>
              </a:solidFill>
              <a:latin typeface="Euclid Circular B Light Italic" panose="020B0304000000000000" pitchFamily="34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2368" y="3892184"/>
            <a:ext cx="94223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tx1"/>
                </a:solidFill>
                <a:latin typeface="Euclid Circular A Bold" panose="020B0804000000000000" pitchFamily="34" charset="-52"/>
              </a:rPr>
              <a:t>Функции персонального </a:t>
            </a:r>
            <a:r>
              <a:rPr lang="ru-RU" sz="4400" dirty="0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сервера</a:t>
            </a:r>
            <a:r>
              <a:rPr lang="ru-RU" sz="4400" dirty="0">
                <a:solidFill>
                  <a:schemeClr val="tx1"/>
                </a:solidFill>
                <a:latin typeface="Euclid Circular A Bold" panose="020B0804000000000000" pitchFamily="34" charset="-52"/>
              </a:rPr>
              <a:t>:</a:t>
            </a:r>
            <a:r>
              <a:rPr lang="ru-RU" sz="4400" dirty="0" smtClean="0">
                <a:solidFill>
                  <a:schemeClr val="tx1"/>
                </a:solidFill>
                <a:latin typeface="Euclid Circular A Bold" panose="020B0804000000000000" pitchFamily="34" charset="-52"/>
              </a:rPr>
              <a:t> </a:t>
            </a:r>
            <a:endParaRPr lang="ru-RU" sz="4400" dirty="0">
              <a:solidFill>
                <a:schemeClr val="tx1"/>
              </a:solidFill>
              <a:latin typeface="Euclid Circular A Bold" panose="020B0804000000000000" pitchFamily="34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64532" y="7236350"/>
            <a:ext cx="8115300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 eaLnBrk="1" hangingPunct="1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резидентное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присутствие в сети 24х7 </a:t>
            </a:r>
          </a:p>
          <a:p>
            <a:pPr marL="342900" indent="-342900" defTabSz="914400" eaLnBrk="1" hangingPunct="1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сбор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персональных данных в личном пространстве </a:t>
            </a:r>
          </a:p>
          <a:p>
            <a:pPr marL="342900" indent="-342900" defTabSz="914400" eaLnBrk="1" hangingPunct="1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идентификация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по точке подключения, номеру устройства, чиповым картам </a:t>
            </a:r>
          </a:p>
          <a:p>
            <a:pPr marL="342900" indent="-342900" defTabSz="914400" eaLnBrk="1" hangingPunct="1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неограниченные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функциональные возможности при взаимодействии "сервер-сервер" </a:t>
            </a:r>
          </a:p>
          <a:p>
            <a:pPr marL="342900" indent="-342900" defTabSz="914400" eaLnBrk="1" hangingPunct="1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использование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программных роботов </a:t>
            </a:r>
          </a:p>
          <a:p>
            <a:pPr marL="342900" indent="-342900" defTabSz="914400" eaLnBrk="1" hangingPunct="1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фильтрация </a:t>
            </a:r>
            <a:r>
              <a:rPr lang="ru-RU" altLang="ru-RU" sz="2400" dirty="0">
                <a:solidFill>
                  <a:schemeClr val="tx1"/>
                </a:solidFill>
                <a:latin typeface="Euclid Circular A Medium" panose="020B0604000000000000" pitchFamily="34" charset="-52"/>
              </a:rPr>
              <a:t>спама и </a:t>
            </a:r>
            <a:r>
              <a:rPr lang="ru-RU" altLang="ru-RU" sz="2400" dirty="0" smtClean="0">
                <a:solidFill>
                  <a:schemeClr val="tx1"/>
                </a:solidFill>
                <a:latin typeface="Euclid Circular A Medium" panose="020B0604000000000000" pitchFamily="34" charset="-52"/>
              </a:rPr>
              <a:t>др.</a:t>
            </a:r>
            <a:endParaRPr lang="ru-RU" altLang="ru-RU" sz="2400" dirty="0">
              <a:solidFill>
                <a:schemeClr val="tx1"/>
              </a:solidFill>
              <a:latin typeface="Euclid Circular A Medium" panose="020B0604000000000000" pitchFamily="34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C1C1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641" y="11972423"/>
            <a:ext cx="2203711" cy="859678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>
            <a:stCxn id="5" idx="3"/>
            <a:endCxn id="39" idx="1"/>
          </p:cNvCxnSpPr>
          <p:nvPr/>
        </p:nvCxnSpPr>
        <p:spPr>
          <a:xfrm flipV="1">
            <a:off x="17066958" y="6896133"/>
            <a:ext cx="1149433" cy="340217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5" idx="2"/>
            <a:endCxn id="40" idx="0"/>
          </p:cNvCxnSpPr>
          <p:nvPr/>
        </p:nvCxnSpPr>
        <p:spPr>
          <a:xfrm flipH="1">
            <a:off x="15867683" y="7899733"/>
            <a:ext cx="535892" cy="641789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5" idx="2"/>
            <a:endCxn id="42" idx="1"/>
          </p:cNvCxnSpPr>
          <p:nvPr/>
        </p:nvCxnSpPr>
        <p:spPr>
          <a:xfrm>
            <a:off x="16403575" y="7899733"/>
            <a:ext cx="1023205" cy="843965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39" idx="2"/>
            <a:endCxn id="42" idx="3"/>
          </p:cNvCxnSpPr>
          <p:nvPr/>
        </p:nvCxnSpPr>
        <p:spPr>
          <a:xfrm flipH="1">
            <a:off x="18753546" y="7559516"/>
            <a:ext cx="126228" cy="1184182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39" idx="3"/>
            <a:endCxn id="43" idx="0"/>
          </p:cNvCxnSpPr>
          <p:nvPr/>
        </p:nvCxnSpPr>
        <p:spPr>
          <a:xfrm>
            <a:off x="19543157" y="6896133"/>
            <a:ext cx="921432" cy="1565929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stCxn id="41" idx="3"/>
            <a:endCxn id="43" idx="2"/>
          </p:cNvCxnSpPr>
          <p:nvPr/>
        </p:nvCxnSpPr>
        <p:spPr>
          <a:xfrm flipV="1">
            <a:off x="19248329" y="9788828"/>
            <a:ext cx="1216260" cy="1068641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stCxn id="41" idx="1"/>
            <a:endCxn id="40" idx="2"/>
          </p:cNvCxnSpPr>
          <p:nvPr/>
        </p:nvCxnSpPr>
        <p:spPr>
          <a:xfrm flipH="1" flipV="1">
            <a:off x="15867683" y="9868288"/>
            <a:ext cx="2053880" cy="989181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43" idx="1"/>
            <a:endCxn id="42" idx="3"/>
          </p:cNvCxnSpPr>
          <p:nvPr/>
        </p:nvCxnSpPr>
        <p:spPr>
          <a:xfrm flipH="1" flipV="1">
            <a:off x="18753546" y="8743698"/>
            <a:ext cx="1047660" cy="381747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>
            <a:stCxn id="40" idx="3"/>
            <a:endCxn id="42" idx="2"/>
          </p:cNvCxnSpPr>
          <p:nvPr/>
        </p:nvCxnSpPr>
        <p:spPr>
          <a:xfrm>
            <a:off x="16531066" y="9204905"/>
            <a:ext cx="1559097" cy="202176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41" idx="0"/>
            <a:endCxn id="42" idx="2"/>
          </p:cNvCxnSpPr>
          <p:nvPr/>
        </p:nvCxnSpPr>
        <p:spPr>
          <a:xfrm flipH="1" flipV="1">
            <a:off x="18090163" y="9407081"/>
            <a:ext cx="494783" cy="787005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40" idx="3"/>
            <a:endCxn id="42" idx="1"/>
          </p:cNvCxnSpPr>
          <p:nvPr/>
        </p:nvCxnSpPr>
        <p:spPr>
          <a:xfrm flipV="1">
            <a:off x="16531066" y="8743698"/>
            <a:ext cx="895714" cy="461207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>
            <a:stCxn id="39" idx="1"/>
            <a:endCxn id="42" idx="0"/>
          </p:cNvCxnSpPr>
          <p:nvPr/>
        </p:nvCxnSpPr>
        <p:spPr>
          <a:xfrm flipH="1">
            <a:off x="18090163" y="6896133"/>
            <a:ext cx="126228" cy="1184182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>
            <a:stCxn id="43" idx="0"/>
            <a:endCxn id="5" idx="3"/>
          </p:cNvCxnSpPr>
          <p:nvPr/>
        </p:nvCxnSpPr>
        <p:spPr>
          <a:xfrm flipH="1" flipV="1">
            <a:off x="17066958" y="7236350"/>
            <a:ext cx="3397631" cy="1225712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>
            <a:stCxn id="40" idx="2"/>
            <a:endCxn id="43" idx="2"/>
          </p:cNvCxnSpPr>
          <p:nvPr/>
        </p:nvCxnSpPr>
        <p:spPr>
          <a:xfrm flipV="1">
            <a:off x="15867683" y="9788828"/>
            <a:ext cx="4596906" cy="79460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>
            <a:stCxn id="41" idx="1"/>
            <a:endCxn id="5" idx="2"/>
          </p:cNvCxnSpPr>
          <p:nvPr/>
        </p:nvCxnSpPr>
        <p:spPr>
          <a:xfrm flipH="1" flipV="1">
            <a:off x="16403575" y="7899733"/>
            <a:ext cx="1517988" cy="2957736"/>
          </a:xfrm>
          <a:prstGeom prst="line">
            <a:avLst/>
          </a:prstGeom>
          <a:ln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1068977" y="10431163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Euclid Circular A Light" panose="020B0304000000000000" pitchFamily="34" charset="-52"/>
              </a:rPr>
              <a:t>servers</a:t>
            </a:r>
            <a:endParaRPr lang="ru-RU" sz="3600" dirty="0">
              <a:solidFill>
                <a:schemeClr val="tx1"/>
              </a:solidFill>
              <a:latin typeface="Euclid Circular A Light" panose="020B0304000000000000" pitchFamily="34" charset="-52"/>
            </a:endParaRPr>
          </a:p>
        </p:txBody>
      </p:sp>
      <p:sp>
        <p:nvSpPr>
          <p:cNvPr id="136" name="Прямоугольник 135"/>
          <p:cNvSpPr/>
          <p:nvPr/>
        </p:nvSpPr>
        <p:spPr>
          <a:xfrm>
            <a:off x="2069696" y="6411609"/>
            <a:ext cx="10141354" cy="5816444"/>
          </a:xfrm>
          <a:prstGeom prst="rect">
            <a:avLst/>
          </a:prstGeom>
          <a:noFill/>
          <a:ln w="76200">
            <a:solidFill>
              <a:srgbClr val="BFFF2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8593432" y="3569018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Euclid Circular A Light" panose="020B0304000000000000" pitchFamily="34" charset="-52"/>
              </a:rPr>
              <a:t>users</a:t>
            </a:r>
            <a:endParaRPr lang="ru-RU" sz="3600" dirty="0">
              <a:solidFill>
                <a:schemeClr val="tx1"/>
              </a:solidFill>
              <a:latin typeface="Euclid Circular A Light" panose="020B0304000000000000" pitchFamily="34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258" y="2346068"/>
            <a:ext cx="1697896" cy="16978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192" y="6572967"/>
            <a:ext cx="1326766" cy="132676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391" y="6232750"/>
            <a:ext cx="1326766" cy="1326766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300" y="8541522"/>
            <a:ext cx="1326766" cy="1326766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563" y="10194086"/>
            <a:ext cx="1326766" cy="1326766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780" y="8080315"/>
            <a:ext cx="1326766" cy="1326766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206" y="8462062"/>
            <a:ext cx="1326766" cy="1326766"/>
          </a:xfrm>
          <a:prstGeom prst="rect">
            <a:avLst/>
          </a:prstGeom>
        </p:spPr>
      </p:pic>
      <p:pic>
        <p:nvPicPr>
          <p:cNvPr id="163" name="Рисунок 1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546" y="1897068"/>
            <a:ext cx="1297948" cy="1297948"/>
          </a:xfrm>
          <a:prstGeom prst="rect">
            <a:avLst/>
          </a:prstGeom>
        </p:spPr>
      </p:pic>
      <p:pic>
        <p:nvPicPr>
          <p:cNvPr id="165" name="Рисунок 1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385" y="2170549"/>
            <a:ext cx="1795759" cy="1795759"/>
          </a:xfrm>
          <a:prstGeom prst="rect">
            <a:avLst/>
          </a:prstGeom>
        </p:spPr>
      </p:pic>
      <p:pic>
        <p:nvPicPr>
          <p:cNvPr id="167" name="Рисунок 1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505" y="4859706"/>
            <a:ext cx="1243443" cy="1243443"/>
          </a:xfrm>
          <a:prstGeom prst="rect">
            <a:avLst/>
          </a:prstGeom>
        </p:spPr>
      </p:pic>
      <p:pic>
        <p:nvPicPr>
          <p:cNvPr id="168" name="Рисунок 1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201" y="4140035"/>
            <a:ext cx="1243443" cy="1243443"/>
          </a:xfrm>
          <a:prstGeom prst="rect">
            <a:avLst/>
          </a:prstGeom>
        </p:spPr>
      </p:pic>
      <p:pic>
        <p:nvPicPr>
          <p:cNvPr id="169" name="Рисунок 1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363" y="5021091"/>
            <a:ext cx="1243443" cy="1243443"/>
          </a:xfrm>
          <a:prstGeom prst="rect">
            <a:avLst/>
          </a:prstGeom>
        </p:spPr>
      </p:pic>
      <p:cxnSp>
        <p:nvCxnSpPr>
          <p:cNvPr id="170" name="Прямая со стрелкой 169"/>
          <p:cNvCxnSpPr>
            <a:stCxn id="4" idx="2"/>
            <a:endCxn id="167" idx="1"/>
          </p:cNvCxnSpPr>
          <p:nvPr/>
        </p:nvCxnSpPr>
        <p:spPr>
          <a:xfrm>
            <a:off x="13905206" y="4043964"/>
            <a:ext cx="874299" cy="1437464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 стрелкой 172"/>
          <p:cNvCxnSpPr>
            <a:stCxn id="167" idx="2"/>
            <a:endCxn id="5" idx="1"/>
          </p:cNvCxnSpPr>
          <p:nvPr/>
        </p:nvCxnSpPr>
        <p:spPr>
          <a:xfrm>
            <a:off x="15401227" y="6103149"/>
            <a:ext cx="338965" cy="1133201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 стрелкой 179"/>
          <p:cNvCxnSpPr>
            <a:stCxn id="163" idx="2"/>
            <a:endCxn id="168" idx="0"/>
          </p:cNvCxnSpPr>
          <p:nvPr/>
        </p:nvCxnSpPr>
        <p:spPr>
          <a:xfrm flipH="1">
            <a:off x="16978923" y="3195016"/>
            <a:ext cx="1008597" cy="945019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/>
          <p:cNvCxnSpPr>
            <a:stCxn id="168" idx="2"/>
            <a:endCxn id="39" idx="1"/>
          </p:cNvCxnSpPr>
          <p:nvPr/>
        </p:nvCxnSpPr>
        <p:spPr>
          <a:xfrm>
            <a:off x="16978923" y="5383478"/>
            <a:ext cx="1237468" cy="1512655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 стрелкой 186"/>
          <p:cNvCxnSpPr>
            <a:stCxn id="169" idx="2"/>
            <a:endCxn id="43" idx="0"/>
          </p:cNvCxnSpPr>
          <p:nvPr/>
        </p:nvCxnSpPr>
        <p:spPr>
          <a:xfrm>
            <a:off x="20346085" y="6264534"/>
            <a:ext cx="118504" cy="2197528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Прямая со стрелкой 189"/>
          <p:cNvCxnSpPr>
            <a:stCxn id="165" idx="2"/>
            <a:endCxn id="169" idx="0"/>
          </p:cNvCxnSpPr>
          <p:nvPr/>
        </p:nvCxnSpPr>
        <p:spPr>
          <a:xfrm flipH="1">
            <a:off x="20346085" y="3966308"/>
            <a:ext cx="1443180" cy="1054783"/>
          </a:xfrm>
          <a:prstGeom prst="straightConnector1">
            <a:avLst/>
          </a:prstGeom>
          <a:ln w="19050">
            <a:solidFill>
              <a:srgbClr val="1C1C1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3298009" y="5481427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7094986" y="4736148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0562052" y="5826833"/>
            <a:ext cx="1906291" cy="584775"/>
          </a:xfrm>
          <a:prstGeom prst="rect">
            <a:avLst/>
          </a:prstGeom>
          <a:solidFill>
            <a:srgbClr val="BFFF2F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Euclid Circular B Bold" panose="020B0804000000000000" pitchFamily="34" charset="-52"/>
              </a:rPr>
              <a:t>MyProx</a:t>
            </a:r>
            <a:r>
              <a:rPr lang="en-US" sz="3200" dirty="0" err="1">
                <a:latin typeface="Euclid Circular B Bold" panose="020B0804000000000000" pitchFamily="34" charset="-52"/>
              </a:rPr>
              <a:t>y</a:t>
            </a:r>
            <a:endParaRPr lang="ru-RU" sz="3200" dirty="0">
              <a:latin typeface="Euclid Circular B Bold" panose="020B0804000000000000" pitchFamily="34" charset="-52"/>
            </a:endParaRPr>
          </a:p>
        </p:txBody>
      </p:sp>
      <p:sp>
        <p:nvSpPr>
          <p:cNvPr id="207" name="Прямоугольник 206"/>
          <p:cNvSpPr/>
          <p:nvPr/>
        </p:nvSpPr>
        <p:spPr>
          <a:xfrm>
            <a:off x="10872845" y="10646150"/>
            <a:ext cx="5866588" cy="2554545"/>
          </a:xfrm>
          <a:prstGeom prst="rect">
            <a:avLst/>
          </a:prstGeom>
          <a:solidFill>
            <a:srgbClr val="BC8AFB"/>
          </a:solidFill>
        </p:spPr>
        <p:txBody>
          <a:bodyPr wrap="square">
            <a:spAutoFit/>
          </a:bodyPr>
          <a:lstStyle/>
          <a:p>
            <a:pPr marL="252000" lvl="3">
              <a:spcBef>
                <a:spcPts val="1800"/>
              </a:spcBef>
              <a:spcAft>
                <a:spcPts val="1800"/>
              </a:spcAft>
            </a:pPr>
            <a:endParaRPr lang="ru-RU" altLang="ru-RU" sz="2000" dirty="0" smtClean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252000" lvl="3">
              <a:spcBef>
                <a:spcPts val="1800"/>
              </a:spcBef>
              <a:spcAft>
                <a:spcPts val="1800"/>
              </a:spcAft>
            </a:pPr>
            <a:r>
              <a:rPr lang="ru-RU" altLang="ru-RU" sz="20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Расположение </a:t>
            </a:r>
            <a:r>
              <a:rPr lang="ru-RU" altLang="ru-RU" sz="2000" dirty="0" err="1">
                <a:solidFill>
                  <a:schemeClr val="bg1"/>
                </a:solidFill>
                <a:latin typeface="Euclid Circular A Medium" panose="020B0604000000000000" pitchFamily="34" charset="-52"/>
              </a:rPr>
              <a:t>MyProxy</a:t>
            </a:r>
            <a:r>
              <a:rPr lang="ru-RU" altLang="ru-RU" sz="2000" dirty="0">
                <a:solidFill>
                  <a:schemeClr val="bg1"/>
                </a:solidFill>
                <a:latin typeface="Euclid Circular A Medium" panose="020B0604000000000000" pitchFamily="34" charset="-52"/>
              </a:rPr>
              <a:t> на территории пользователя позволяет защитить сервер от физического доступа посторонних </a:t>
            </a:r>
            <a:r>
              <a:rPr lang="ru-RU" altLang="ru-RU" sz="2000" dirty="0" smtClean="0">
                <a:solidFill>
                  <a:schemeClr val="bg1"/>
                </a:solidFill>
                <a:latin typeface="Euclid Circular A Medium" panose="020B0604000000000000" pitchFamily="34" charset="-52"/>
              </a:rPr>
              <a:t>лиц</a:t>
            </a:r>
            <a:endParaRPr lang="en-US" altLang="ru-RU" sz="2000" dirty="0" smtClean="0">
              <a:solidFill>
                <a:schemeClr val="bg1"/>
              </a:solidFill>
              <a:latin typeface="Euclid Circular A Medium" panose="020B0604000000000000" pitchFamily="34" charset="-52"/>
            </a:endParaRPr>
          </a:p>
          <a:p>
            <a:pPr marL="252000" lvl="3">
              <a:spcBef>
                <a:spcPts val="1800"/>
              </a:spcBef>
              <a:spcAft>
                <a:spcPts val="1800"/>
              </a:spcAft>
            </a:pPr>
            <a:endParaRPr lang="ru-RU" altLang="ru-RU" sz="2000" dirty="0">
              <a:solidFill>
                <a:schemeClr val="bg1"/>
              </a:solidFill>
              <a:latin typeface="Euclid Circular A Medium" panose="020B0604000000000000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0698483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</TotalTime>
  <Words>738</Words>
  <Application>Microsoft Office PowerPoint</Application>
  <PresentationFormat>Произвольный</PresentationFormat>
  <Paragraphs>190</Paragraphs>
  <Slides>16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33" baseType="lpstr">
      <vt:lpstr>Wingdings</vt:lpstr>
      <vt:lpstr>Arial</vt:lpstr>
      <vt:lpstr>Euclid Circular B Bold</vt:lpstr>
      <vt:lpstr>Euclid Circular A</vt:lpstr>
      <vt:lpstr>Euclid Circular A Bold</vt:lpstr>
      <vt:lpstr>Helvetica Neue</vt:lpstr>
      <vt:lpstr>Euclid Circular B Medium</vt:lpstr>
      <vt:lpstr>TT Norms Bold</vt:lpstr>
      <vt:lpstr>Merriweather Sans</vt:lpstr>
      <vt:lpstr>Euclid Circular A Light</vt:lpstr>
      <vt:lpstr>Euclid Circular A Medium</vt:lpstr>
      <vt:lpstr>Helvetica Neue Light</vt:lpstr>
      <vt:lpstr>Calibri</vt:lpstr>
      <vt:lpstr>Yu Gothic UI Semibold</vt:lpstr>
      <vt:lpstr>Euclid Circular B Light Italic</vt:lpstr>
      <vt:lpstr>Helvetica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octoberon@yandex.ru</cp:lastModifiedBy>
  <cp:revision>419</cp:revision>
  <dcterms:modified xsi:type="dcterms:W3CDTF">2018-10-11T06:34:20Z</dcterms:modified>
</cp:coreProperties>
</file>